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al" panose="020B0604020202020204" pitchFamily="34" charset="0"/>
      <p:regular r:id="rId23"/>
    </p:embeddedFont>
    <p:embeddedFont>
      <p:font typeface="Arial Bold" panose="020B0704020202020204" pitchFamily="34" charset="0"/>
      <p:regular r:id="rId24"/>
      <p:bold r:id="rId25"/>
    </p:embeddedFont>
    <p:embeddedFont>
      <p:font typeface="Calibri" panose="020F0502020204030204" pitchFamily="34" charset="0"/>
      <p:regular r:id="rId26"/>
      <p:bold r:id="rId27"/>
      <p:italic r:id="rId28"/>
      <p:boldItalic r:id="rId29"/>
    </p:embeddedFont>
    <p:embeddedFont>
      <p:font typeface="Oswald Bold" panose="020B0604020202020204" charset="0"/>
      <p:regular r:id="rId30"/>
    </p:embeddedFont>
    <p:embeddedFont>
      <p:font typeface="Times New Roman" panose="02020603050405020304" pitchFamily="18"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EC2DD-AF3D-47D7-8E75-3A6022EBE4C4}" v="1" dt="2023-12-24T13:37:32.5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106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020664 Phạm Trung Hiếu" userId="49f78cb104a9ba5a" providerId="LiveId" clId="{1C9EC2DD-AF3D-47D7-8E75-3A6022EBE4C4}"/>
    <pc:docChg chg="undo custSel modSld">
      <pc:chgData name="20020664 Phạm Trung Hiếu" userId="49f78cb104a9ba5a" providerId="LiveId" clId="{1C9EC2DD-AF3D-47D7-8E75-3A6022EBE4C4}" dt="2023-12-25T08:18:05.948" v="182" actId="6559"/>
      <pc:docMkLst>
        <pc:docMk/>
      </pc:docMkLst>
      <pc:sldChg chg="addSp delSp modSp mod">
        <pc:chgData name="20020664 Phạm Trung Hiếu" userId="49f78cb104a9ba5a" providerId="LiveId" clId="{1C9EC2DD-AF3D-47D7-8E75-3A6022EBE4C4}" dt="2023-12-24T13:32:55.445" v="27" actId="478"/>
        <pc:sldMkLst>
          <pc:docMk/>
          <pc:sldMk cId="0" sldId="256"/>
        </pc:sldMkLst>
        <pc:spChg chg="mod">
          <ac:chgData name="20020664 Phạm Trung Hiếu" userId="49f78cb104a9ba5a" providerId="LiveId" clId="{1C9EC2DD-AF3D-47D7-8E75-3A6022EBE4C4}" dt="2023-12-24T13:31:47.995" v="1" actId="1076"/>
          <ac:spMkLst>
            <pc:docMk/>
            <pc:sldMk cId="0" sldId="256"/>
            <ac:spMk id="9" creationId="{00000000-0000-0000-0000-000000000000}"/>
          </ac:spMkLst>
        </pc:spChg>
        <pc:spChg chg="mod">
          <ac:chgData name="20020664 Phạm Trung Hiếu" userId="49f78cb104a9ba5a" providerId="LiveId" clId="{1C9EC2DD-AF3D-47D7-8E75-3A6022EBE4C4}" dt="2023-12-24T13:32:18.094" v="21" actId="20577"/>
          <ac:spMkLst>
            <pc:docMk/>
            <pc:sldMk cId="0" sldId="256"/>
            <ac:spMk id="11" creationId="{00000000-0000-0000-0000-000000000000}"/>
          </ac:spMkLst>
        </pc:spChg>
        <pc:spChg chg="add del">
          <ac:chgData name="20020664 Phạm Trung Hiếu" userId="49f78cb104a9ba5a" providerId="LiveId" clId="{1C9EC2DD-AF3D-47D7-8E75-3A6022EBE4C4}" dt="2023-12-24T13:32:02.501" v="8" actId="22"/>
          <ac:spMkLst>
            <pc:docMk/>
            <pc:sldMk cId="0" sldId="256"/>
            <ac:spMk id="14" creationId="{B98C88F3-CC93-8CD9-8D94-1FC7279F8A96}"/>
          </ac:spMkLst>
        </pc:spChg>
        <pc:picChg chg="add del">
          <ac:chgData name="20020664 Phạm Trung Hiếu" userId="49f78cb104a9ba5a" providerId="LiveId" clId="{1C9EC2DD-AF3D-47D7-8E75-3A6022EBE4C4}" dt="2023-12-24T13:32:55.445" v="27" actId="478"/>
          <ac:picMkLst>
            <pc:docMk/>
            <pc:sldMk cId="0" sldId="256"/>
            <ac:picMk id="5" creationId="{00000000-0000-0000-0000-000000000000}"/>
          </ac:picMkLst>
        </pc:picChg>
      </pc:sldChg>
      <pc:sldChg chg="delSp modSp mod">
        <pc:chgData name="20020664 Phạm Trung Hiếu" userId="49f78cb104a9ba5a" providerId="LiveId" clId="{1C9EC2DD-AF3D-47D7-8E75-3A6022EBE4C4}" dt="2023-12-24T13:32:47.785" v="25" actId="478"/>
        <pc:sldMkLst>
          <pc:docMk/>
          <pc:sldMk cId="0" sldId="258"/>
        </pc:sldMkLst>
        <pc:spChg chg="mod">
          <ac:chgData name="20020664 Phạm Trung Hiếu" userId="49f78cb104a9ba5a" providerId="LiveId" clId="{1C9EC2DD-AF3D-47D7-8E75-3A6022EBE4C4}" dt="2023-12-24T13:32:39.994" v="24" actId="1076"/>
          <ac:spMkLst>
            <pc:docMk/>
            <pc:sldMk cId="0" sldId="258"/>
            <ac:spMk id="4" creationId="{00000000-0000-0000-0000-000000000000}"/>
          </ac:spMkLst>
        </pc:spChg>
        <pc:picChg chg="del">
          <ac:chgData name="20020664 Phạm Trung Hiếu" userId="49f78cb104a9ba5a" providerId="LiveId" clId="{1C9EC2DD-AF3D-47D7-8E75-3A6022EBE4C4}" dt="2023-12-24T13:32:47.785" v="25" actId="478"/>
          <ac:picMkLst>
            <pc:docMk/>
            <pc:sldMk cId="0" sldId="258"/>
            <ac:picMk id="2" creationId="{00000000-0000-0000-0000-000000000000}"/>
          </ac:picMkLst>
        </pc:picChg>
      </pc:sldChg>
      <pc:sldChg chg="modSp mod">
        <pc:chgData name="20020664 Phạm Trung Hiếu" userId="49f78cb104a9ba5a" providerId="LiveId" clId="{1C9EC2DD-AF3D-47D7-8E75-3A6022EBE4C4}" dt="2023-12-24T13:33:33.531" v="36" actId="20577"/>
        <pc:sldMkLst>
          <pc:docMk/>
          <pc:sldMk cId="0" sldId="259"/>
        </pc:sldMkLst>
        <pc:spChg chg="mod">
          <ac:chgData name="20020664 Phạm Trung Hiếu" userId="49f78cb104a9ba5a" providerId="LiveId" clId="{1C9EC2DD-AF3D-47D7-8E75-3A6022EBE4C4}" dt="2023-12-24T13:33:10.952" v="30" actId="113"/>
          <ac:spMkLst>
            <pc:docMk/>
            <pc:sldMk cId="0" sldId="259"/>
            <ac:spMk id="8" creationId="{00000000-0000-0000-0000-000000000000}"/>
          </ac:spMkLst>
        </pc:spChg>
        <pc:spChg chg="mod">
          <ac:chgData name="20020664 Phạm Trung Hiếu" userId="49f78cb104a9ba5a" providerId="LiveId" clId="{1C9EC2DD-AF3D-47D7-8E75-3A6022EBE4C4}" dt="2023-12-24T13:33:21.270" v="34" actId="1076"/>
          <ac:spMkLst>
            <pc:docMk/>
            <pc:sldMk cId="0" sldId="259"/>
            <ac:spMk id="9" creationId="{00000000-0000-0000-0000-000000000000}"/>
          </ac:spMkLst>
        </pc:spChg>
        <pc:spChg chg="mod">
          <ac:chgData name="20020664 Phạm Trung Hiếu" userId="49f78cb104a9ba5a" providerId="LiveId" clId="{1C9EC2DD-AF3D-47D7-8E75-3A6022EBE4C4}" dt="2023-12-24T13:33:33.531" v="36" actId="20577"/>
          <ac:spMkLst>
            <pc:docMk/>
            <pc:sldMk cId="0" sldId="259"/>
            <ac:spMk id="10" creationId="{00000000-0000-0000-0000-000000000000}"/>
          </ac:spMkLst>
        </pc:spChg>
      </pc:sldChg>
      <pc:sldChg chg="modSp mod">
        <pc:chgData name="20020664 Phạm Trung Hiếu" userId="49f78cb104a9ba5a" providerId="LiveId" clId="{1C9EC2DD-AF3D-47D7-8E75-3A6022EBE4C4}" dt="2023-12-24T13:34:44.546" v="119" actId="20577"/>
        <pc:sldMkLst>
          <pc:docMk/>
          <pc:sldMk cId="0" sldId="260"/>
        </pc:sldMkLst>
        <pc:spChg chg="mod">
          <ac:chgData name="20020664 Phạm Trung Hiếu" userId="49f78cb104a9ba5a" providerId="LiveId" clId="{1C9EC2DD-AF3D-47D7-8E75-3A6022EBE4C4}" dt="2023-12-24T13:34:44.546" v="119" actId="20577"/>
          <ac:spMkLst>
            <pc:docMk/>
            <pc:sldMk cId="0" sldId="260"/>
            <ac:spMk id="3" creationId="{00000000-0000-0000-0000-000000000000}"/>
          </ac:spMkLst>
        </pc:spChg>
      </pc:sldChg>
      <pc:sldChg chg="modSp mod">
        <pc:chgData name="20020664 Phạm Trung Hiếu" userId="49f78cb104a9ba5a" providerId="LiveId" clId="{1C9EC2DD-AF3D-47D7-8E75-3A6022EBE4C4}" dt="2023-12-24T13:35:08.485" v="124" actId="1076"/>
        <pc:sldMkLst>
          <pc:docMk/>
          <pc:sldMk cId="0" sldId="261"/>
        </pc:sldMkLst>
        <pc:spChg chg="mod">
          <ac:chgData name="20020664 Phạm Trung Hiếu" userId="49f78cb104a9ba5a" providerId="LiveId" clId="{1C9EC2DD-AF3D-47D7-8E75-3A6022EBE4C4}" dt="2023-12-24T13:35:03.737" v="122" actId="1076"/>
          <ac:spMkLst>
            <pc:docMk/>
            <pc:sldMk cId="0" sldId="261"/>
            <ac:spMk id="7" creationId="{00000000-0000-0000-0000-000000000000}"/>
          </ac:spMkLst>
        </pc:spChg>
        <pc:spChg chg="mod">
          <ac:chgData name="20020664 Phạm Trung Hiếu" userId="49f78cb104a9ba5a" providerId="LiveId" clId="{1C9EC2DD-AF3D-47D7-8E75-3A6022EBE4C4}" dt="2023-12-24T13:35:08.485" v="124" actId="1076"/>
          <ac:spMkLst>
            <pc:docMk/>
            <pc:sldMk cId="0" sldId="261"/>
            <ac:spMk id="16" creationId="{00000000-0000-0000-0000-000000000000}"/>
          </ac:spMkLst>
        </pc:spChg>
      </pc:sldChg>
      <pc:sldChg chg="modSp mod">
        <pc:chgData name="20020664 Phạm Trung Hiếu" userId="49f78cb104a9ba5a" providerId="LiveId" clId="{1C9EC2DD-AF3D-47D7-8E75-3A6022EBE4C4}" dt="2023-12-25T08:18:05.948" v="182" actId="6559"/>
        <pc:sldMkLst>
          <pc:docMk/>
          <pc:sldMk cId="0" sldId="262"/>
        </pc:sldMkLst>
        <pc:spChg chg="mod">
          <ac:chgData name="20020664 Phạm Trung Hiếu" userId="49f78cb104a9ba5a" providerId="LiveId" clId="{1C9EC2DD-AF3D-47D7-8E75-3A6022EBE4C4}" dt="2023-12-25T08:17:40.538" v="177" actId="6559"/>
          <ac:spMkLst>
            <pc:docMk/>
            <pc:sldMk cId="0" sldId="262"/>
            <ac:spMk id="5" creationId="{00000000-0000-0000-0000-000000000000}"/>
          </ac:spMkLst>
        </pc:spChg>
        <pc:spChg chg="mod">
          <ac:chgData name="20020664 Phạm Trung Hiếu" userId="49f78cb104a9ba5a" providerId="LiveId" clId="{1C9EC2DD-AF3D-47D7-8E75-3A6022EBE4C4}" dt="2023-12-25T08:17:49.385" v="178" actId="6559"/>
          <ac:spMkLst>
            <pc:docMk/>
            <pc:sldMk cId="0" sldId="262"/>
            <ac:spMk id="8" creationId="{00000000-0000-0000-0000-000000000000}"/>
          </ac:spMkLst>
        </pc:spChg>
        <pc:spChg chg="mod">
          <ac:chgData name="20020664 Phạm Trung Hiếu" userId="49f78cb104a9ba5a" providerId="LiveId" clId="{1C9EC2DD-AF3D-47D7-8E75-3A6022EBE4C4}" dt="2023-12-25T08:17:57.314" v="180" actId="6559"/>
          <ac:spMkLst>
            <pc:docMk/>
            <pc:sldMk cId="0" sldId="262"/>
            <ac:spMk id="11" creationId="{00000000-0000-0000-0000-000000000000}"/>
          </ac:spMkLst>
        </pc:spChg>
        <pc:spChg chg="mod">
          <ac:chgData name="20020664 Phạm Trung Hiếu" userId="49f78cb104a9ba5a" providerId="LiveId" clId="{1C9EC2DD-AF3D-47D7-8E75-3A6022EBE4C4}" dt="2023-12-25T08:18:01.962" v="181" actId="6559"/>
          <ac:spMkLst>
            <pc:docMk/>
            <pc:sldMk cId="0" sldId="262"/>
            <ac:spMk id="14" creationId="{00000000-0000-0000-0000-000000000000}"/>
          </ac:spMkLst>
        </pc:spChg>
        <pc:spChg chg="mod">
          <ac:chgData name="20020664 Phạm Trung Hiếu" userId="49f78cb104a9ba5a" providerId="LiveId" clId="{1C9EC2DD-AF3D-47D7-8E75-3A6022EBE4C4}" dt="2023-12-25T08:18:05.948" v="182" actId="6559"/>
          <ac:spMkLst>
            <pc:docMk/>
            <pc:sldMk cId="0" sldId="262"/>
            <ac:spMk id="17" creationId="{00000000-0000-0000-0000-000000000000}"/>
          </ac:spMkLst>
        </pc:spChg>
        <pc:spChg chg="mod">
          <ac:chgData name="20020664 Phạm Trung Hiếu" userId="49f78cb104a9ba5a" providerId="LiveId" clId="{1C9EC2DD-AF3D-47D7-8E75-3A6022EBE4C4}" dt="2023-12-24T13:35:35.281" v="127" actId="113"/>
          <ac:spMkLst>
            <pc:docMk/>
            <pc:sldMk cId="0" sldId="262"/>
            <ac:spMk id="21" creationId="{00000000-0000-0000-0000-000000000000}"/>
          </ac:spMkLst>
        </pc:spChg>
        <pc:spChg chg="mod">
          <ac:chgData name="20020664 Phạm Trung Hiếu" userId="49f78cb104a9ba5a" providerId="LiveId" clId="{1C9EC2DD-AF3D-47D7-8E75-3A6022EBE4C4}" dt="2023-12-24T13:35:27.409" v="125" actId="120"/>
          <ac:spMkLst>
            <pc:docMk/>
            <pc:sldMk cId="0" sldId="262"/>
            <ac:spMk id="23" creationId="{00000000-0000-0000-0000-000000000000}"/>
          </ac:spMkLst>
        </pc:spChg>
      </pc:sldChg>
      <pc:sldChg chg="modSp mod">
        <pc:chgData name="20020664 Phạm Trung Hiếu" userId="49f78cb104a9ba5a" providerId="LiveId" clId="{1C9EC2DD-AF3D-47D7-8E75-3A6022EBE4C4}" dt="2023-12-24T13:36:11.815" v="134" actId="1076"/>
        <pc:sldMkLst>
          <pc:docMk/>
          <pc:sldMk cId="0" sldId="263"/>
        </pc:sldMkLst>
        <pc:spChg chg="mod">
          <ac:chgData name="20020664 Phạm Trung Hiếu" userId="49f78cb104a9ba5a" providerId="LiveId" clId="{1C9EC2DD-AF3D-47D7-8E75-3A6022EBE4C4}" dt="2023-12-24T13:35:46.073" v="129" actId="14100"/>
          <ac:spMkLst>
            <pc:docMk/>
            <pc:sldMk cId="0" sldId="263"/>
            <ac:spMk id="4" creationId="{00000000-0000-0000-0000-000000000000}"/>
          </ac:spMkLst>
        </pc:spChg>
        <pc:spChg chg="mod">
          <ac:chgData name="20020664 Phạm Trung Hiếu" userId="49f78cb104a9ba5a" providerId="LiveId" clId="{1C9EC2DD-AF3D-47D7-8E75-3A6022EBE4C4}" dt="2023-12-24T13:36:11.815" v="134" actId="1076"/>
          <ac:spMkLst>
            <pc:docMk/>
            <pc:sldMk cId="0" sldId="263"/>
            <ac:spMk id="5" creationId="{00000000-0000-0000-0000-000000000000}"/>
          </ac:spMkLst>
        </pc:spChg>
      </pc:sldChg>
      <pc:sldChg chg="modSp mod">
        <pc:chgData name="20020664 Phạm Trung Hiếu" userId="49f78cb104a9ba5a" providerId="LiveId" clId="{1C9EC2DD-AF3D-47D7-8E75-3A6022EBE4C4}" dt="2023-12-24T13:36:25.151" v="139" actId="1076"/>
        <pc:sldMkLst>
          <pc:docMk/>
          <pc:sldMk cId="0" sldId="264"/>
        </pc:sldMkLst>
        <pc:spChg chg="mod">
          <ac:chgData name="20020664 Phạm Trung Hiếu" userId="49f78cb104a9ba5a" providerId="LiveId" clId="{1C9EC2DD-AF3D-47D7-8E75-3A6022EBE4C4}" dt="2023-12-24T13:36:25.151" v="139" actId="1076"/>
          <ac:spMkLst>
            <pc:docMk/>
            <pc:sldMk cId="0" sldId="264"/>
            <ac:spMk id="4" creationId="{00000000-0000-0000-0000-000000000000}"/>
          </ac:spMkLst>
        </pc:spChg>
        <pc:spChg chg="mod">
          <ac:chgData name="20020664 Phạm Trung Hiếu" userId="49f78cb104a9ba5a" providerId="LiveId" clId="{1C9EC2DD-AF3D-47D7-8E75-3A6022EBE4C4}" dt="2023-12-24T13:36:18.839" v="136" actId="113"/>
          <ac:spMkLst>
            <pc:docMk/>
            <pc:sldMk cId="0" sldId="264"/>
            <ac:spMk id="5" creationId="{00000000-0000-0000-0000-000000000000}"/>
          </ac:spMkLst>
        </pc:spChg>
      </pc:sldChg>
      <pc:sldChg chg="modSp mod">
        <pc:chgData name="20020664 Phạm Trung Hiếu" userId="49f78cb104a9ba5a" providerId="LiveId" clId="{1C9EC2DD-AF3D-47D7-8E75-3A6022EBE4C4}" dt="2023-12-24T13:36:44.504" v="147" actId="113"/>
        <pc:sldMkLst>
          <pc:docMk/>
          <pc:sldMk cId="0" sldId="265"/>
        </pc:sldMkLst>
        <pc:spChg chg="mod">
          <ac:chgData name="20020664 Phạm Trung Hiếu" userId="49f78cb104a9ba5a" providerId="LiveId" clId="{1C9EC2DD-AF3D-47D7-8E75-3A6022EBE4C4}" dt="2023-12-24T13:36:38.417" v="144" actId="1076"/>
          <ac:spMkLst>
            <pc:docMk/>
            <pc:sldMk cId="0" sldId="265"/>
            <ac:spMk id="4" creationId="{00000000-0000-0000-0000-000000000000}"/>
          </ac:spMkLst>
        </pc:spChg>
        <pc:spChg chg="mod">
          <ac:chgData name="20020664 Phạm Trung Hiếu" userId="49f78cb104a9ba5a" providerId="LiveId" clId="{1C9EC2DD-AF3D-47D7-8E75-3A6022EBE4C4}" dt="2023-12-24T13:36:40.648" v="145" actId="1076"/>
          <ac:spMkLst>
            <pc:docMk/>
            <pc:sldMk cId="0" sldId="265"/>
            <ac:spMk id="5" creationId="{00000000-0000-0000-0000-000000000000}"/>
          </ac:spMkLst>
        </pc:spChg>
        <pc:spChg chg="mod">
          <ac:chgData name="20020664 Phạm Trung Hiếu" userId="49f78cb104a9ba5a" providerId="LiveId" clId="{1C9EC2DD-AF3D-47D7-8E75-3A6022EBE4C4}" dt="2023-12-24T13:36:44.504" v="147" actId="113"/>
          <ac:spMkLst>
            <pc:docMk/>
            <pc:sldMk cId="0" sldId="265"/>
            <ac:spMk id="6" creationId="{00000000-0000-0000-0000-000000000000}"/>
          </ac:spMkLst>
        </pc:spChg>
      </pc:sldChg>
      <pc:sldChg chg="modSp mod">
        <pc:chgData name="20020664 Phạm Trung Hiếu" userId="49f78cb104a9ba5a" providerId="LiveId" clId="{1C9EC2DD-AF3D-47D7-8E75-3A6022EBE4C4}" dt="2023-12-24T13:37:05.602" v="152" actId="113"/>
        <pc:sldMkLst>
          <pc:docMk/>
          <pc:sldMk cId="0" sldId="266"/>
        </pc:sldMkLst>
        <pc:spChg chg="mod">
          <ac:chgData name="20020664 Phạm Trung Hiếu" userId="49f78cb104a9ba5a" providerId="LiveId" clId="{1C9EC2DD-AF3D-47D7-8E75-3A6022EBE4C4}" dt="2023-12-24T13:37:00.359" v="150" actId="1076"/>
          <ac:spMkLst>
            <pc:docMk/>
            <pc:sldMk cId="0" sldId="266"/>
            <ac:spMk id="5" creationId="{00000000-0000-0000-0000-000000000000}"/>
          </ac:spMkLst>
        </pc:spChg>
        <pc:spChg chg="mod">
          <ac:chgData name="20020664 Phạm Trung Hiếu" userId="49f78cb104a9ba5a" providerId="LiveId" clId="{1C9EC2DD-AF3D-47D7-8E75-3A6022EBE4C4}" dt="2023-12-24T13:37:05.602" v="152" actId="113"/>
          <ac:spMkLst>
            <pc:docMk/>
            <pc:sldMk cId="0" sldId="266"/>
            <ac:spMk id="6" creationId="{00000000-0000-0000-0000-000000000000}"/>
          </ac:spMkLst>
        </pc:spChg>
      </pc:sldChg>
      <pc:sldChg chg="modSp mod">
        <pc:chgData name="20020664 Phạm Trung Hiếu" userId="49f78cb104a9ba5a" providerId="LiveId" clId="{1C9EC2DD-AF3D-47D7-8E75-3A6022EBE4C4}" dt="2023-12-24T13:37:17.375" v="155" actId="1076"/>
        <pc:sldMkLst>
          <pc:docMk/>
          <pc:sldMk cId="0" sldId="267"/>
        </pc:sldMkLst>
        <pc:spChg chg="mod">
          <ac:chgData name="20020664 Phạm Trung Hiếu" userId="49f78cb104a9ba5a" providerId="LiveId" clId="{1C9EC2DD-AF3D-47D7-8E75-3A6022EBE4C4}" dt="2023-12-24T13:37:17.375" v="155" actId="1076"/>
          <ac:spMkLst>
            <pc:docMk/>
            <pc:sldMk cId="0" sldId="267"/>
            <ac:spMk id="10" creationId="{00000000-0000-0000-0000-000000000000}"/>
          </ac:spMkLst>
        </pc:spChg>
      </pc:sldChg>
      <pc:sldChg chg="addSp delSp modSp mod">
        <pc:chgData name="20020664 Phạm Trung Hiếu" userId="49f78cb104a9ba5a" providerId="LiveId" clId="{1C9EC2DD-AF3D-47D7-8E75-3A6022EBE4C4}" dt="2023-12-24T13:37:32.519" v="158"/>
        <pc:sldMkLst>
          <pc:docMk/>
          <pc:sldMk cId="0" sldId="268"/>
        </pc:sldMkLst>
        <pc:spChg chg="del mod">
          <ac:chgData name="20020664 Phạm Trung Hiếu" userId="49f78cb104a9ba5a" providerId="LiveId" clId="{1C9EC2DD-AF3D-47D7-8E75-3A6022EBE4C4}" dt="2023-12-24T13:37:23.723" v="157" actId="478"/>
          <ac:spMkLst>
            <pc:docMk/>
            <pc:sldMk cId="0" sldId="268"/>
            <ac:spMk id="8" creationId="{00000000-0000-0000-0000-000000000000}"/>
          </ac:spMkLst>
        </pc:spChg>
        <pc:spChg chg="add mod">
          <ac:chgData name="20020664 Phạm Trung Hiếu" userId="49f78cb104a9ba5a" providerId="LiveId" clId="{1C9EC2DD-AF3D-47D7-8E75-3A6022EBE4C4}" dt="2023-12-24T13:37:32.519" v="158"/>
          <ac:spMkLst>
            <pc:docMk/>
            <pc:sldMk cId="0" sldId="268"/>
            <ac:spMk id="9" creationId="{F3ABAC4F-A2DB-6AB0-1C30-3BFCF86D16E3}"/>
          </ac:spMkLst>
        </pc:spChg>
      </pc:sldChg>
      <pc:sldChg chg="modSp mod">
        <pc:chgData name="20020664 Phạm Trung Hiếu" userId="49f78cb104a9ba5a" providerId="LiveId" clId="{1C9EC2DD-AF3D-47D7-8E75-3A6022EBE4C4}" dt="2023-12-24T13:37:44.109" v="164" actId="1076"/>
        <pc:sldMkLst>
          <pc:docMk/>
          <pc:sldMk cId="0" sldId="269"/>
        </pc:sldMkLst>
        <pc:spChg chg="mod">
          <ac:chgData name="20020664 Phạm Trung Hiếu" userId="49f78cb104a9ba5a" providerId="LiveId" clId="{1C9EC2DD-AF3D-47D7-8E75-3A6022EBE4C4}" dt="2023-12-24T13:37:44.109" v="164" actId="1076"/>
          <ac:spMkLst>
            <pc:docMk/>
            <pc:sldMk cId="0" sldId="269"/>
            <ac:spMk id="3" creationId="{00000000-0000-0000-0000-000000000000}"/>
          </ac:spMkLst>
        </pc:spChg>
      </pc:sldChg>
      <pc:sldChg chg="modSp mod">
        <pc:chgData name="20020664 Phạm Trung Hiếu" userId="49f78cb104a9ba5a" providerId="LiveId" clId="{1C9EC2DD-AF3D-47D7-8E75-3A6022EBE4C4}" dt="2023-12-24T13:37:55.322" v="167" actId="14100"/>
        <pc:sldMkLst>
          <pc:docMk/>
          <pc:sldMk cId="0" sldId="271"/>
        </pc:sldMkLst>
        <pc:spChg chg="mod">
          <ac:chgData name="20020664 Phạm Trung Hiếu" userId="49f78cb104a9ba5a" providerId="LiveId" clId="{1C9EC2DD-AF3D-47D7-8E75-3A6022EBE4C4}" dt="2023-12-24T13:37:55.322" v="167" actId="14100"/>
          <ac:spMkLst>
            <pc:docMk/>
            <pc:sldMk cId="0" sldId="271"/>
            <ac:spMk id="8" creationId="{00000000-0000-0000-0000-000000000000}"/>
          </ac:spMkLst>
        </pc:spChg>
      </pc:sldChg>
      <pc:sldChg chg="modSp mod">
        <pc:chgData name="20020664 Phạm Trung Hiếu" userId="49f78cb104a9ba5a" providerId="LiveId" clId="{1C9EC2DD-AF3D-47D7-8E75-3A6022EBE4C4}" dt="2023-12-24T13:38:43.863" v="176" actId="6559"/>
        <pc:sldMkLst>
          <pc:docMk/>
          <pc:sldMk cId="0" sldId="275"/>
        </pc:sldMkLst>
        <pc:spChg chg="mod">
          <ac:chgData name="20020664 Phạm Trung Hiếu" userId="49f78cb104a9ba5a" providerId="LiveId" clId="{1C9EC2DD-AF3D-47D7-8E75-3A6022EBE4C4}" dt="2023-12-24T13:38:43.863" v="176" actId="6559"/>
          <ac:spMkLst>
            <pc:docMk/>
            <pc:sldMk cId="0" sldId="275"/>
            <ac:spMk id="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2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sv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gif"/><Relationship Id="rId5" Type="http://schemas.openxmlformats.org/officeDocument/2006/relationships/image" Target="../media/image56.sv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388253"/>
            <a:chOff x="0" y="0"/>
            <a:chExt cx="4816593" cy="365630"/>
          </a:xfrm>
        </p:grpSpPr>
        <p:sp>
          <p:nvSpPr>
            <p:cNvPr id="3" name="Freeform 3"/>
            <p:cNvSpPr/>
            <p:nvPr/>
          </p:nvSpPr>
          <p:spPr>
            <a:xfrm>
              <a:off x="0" y="0"/>
              <a:ext cx="4816592" cy="365630"/>
            </a:xfrm>
            <a:custGeom>
              <a:avLst/>
              <a:gdLst/>
              <a:ahLst/>
              <a:cxnLst/>
              <a:rect l="l" t="t" r="r" b="b"/>
              <a:pathLst>
                <a:path w="4816592" h="365630">
                  <a:moveTo>
                    <a:pt x="0" y="0"/>
                  </a:moveTo>
                  <a:lnTo>
                    <a:pt x="4816592" y="0"/>
                  </a:lnTo>
                  <a:lnTo>
                    <a:pt x="4816592" y="365630"/>
                  </a:lnTo>
                  <a:lnTo>
                    <a:pt x="0" y="365630"/>
                  </a:lnTo>
                  <a:close/>
                </a:path>
              </a:pathLst>
            </a:custGeom>
            <a:solidFill>
              <a:srgbClr val="F5F9DF"/>
            </a:solidFill>
          </p:spPr>
          <p:txBody>
            <a:bodyPr/>
            <a:lstStyle/>
            <a:p>
              <a:endParaRPr lang="en-GB"/>
            </a:p>
          </p:txBody>
        </p:sp>
        <p:sp>
          <p:nvSpPr>
            <p:cNvPr id="4" name="TextBox 4"/>
            <p:cNvSpPr txBox="1"/>
            <p:nvPr/>
          </p:nvSpPr>
          <p:spPr>
            <a:xfrm>
              <a:off x="0" y="-38100"/>
              <a:ext cx="4816593" cy="403730"/>
            </a:xfrm>
            <a:prstGeom prst="rect">
              <a:avLst/>
            </a:prstGeom>
          </p:spPr>
          <p:txBody>
            <a:bodyPr lIns="50800" tIns="50800" rIns="50800" bIns="50800" rtlCol="0" anchor="ctr"/>
            <a:lstStyle/>
            <a:p>
              <a:pPr algn="ctr">
                <a:lnSpc>
                  <a:spcPts val="3483"/>
                </a:lnSpc>
              </a:pPr>
              <a:endParaRPr/>
            </a:p>
          </p:txBody>
        </p:sp>
      </p:grpSp>
      <p:pic>
        <p:nvPicPr>
          <p:cNvPr id="5" name="Picture 5"/>
          <p:cNvPicPr>
            <a:picLocks noChangeAspect="1"/>
          </p:cNvPicPr>
          <p:nvPr/>
        </p:nvPicPr>
        <p:blipFill>
          <a:blip r:embed="rId2"/>
          <a:srcRect/>
          <a:stretch>
            <a:fillRect/>
          </a:stretch>
        </p:blipFill>
        <p:spPr>
          <a:xfrm>
            <a:off x="13542633" y="4875639"/>
            <a:ext cx="8229600" cy="8229600"/>
          </a:xfrm>
          <a:prstGeom prst="rect">
            <a:avLst/>
          </a:prstGeom>
        </p:spPr>
      </p:pic>
      <p:sp>
        <p:nvSpPr>
          <p:cNvPr id="6" name="Freeform 6"/>
          <p:cNvSpPr/>
          <p:nvPr/>
        </p:nvSpPr>
        <p:spPr>
          <a:xfrm>
            <a:off x="-1036444" y="1695450"/>
            <a:ext cx="4130289" cy="4114800"/>
          </a:xfrm>
          <a:custGeom>
            <a:avLst/>
            <a:gdLst/>
            <a:ahLst/>
            <a:cxnLst/>
            <a:rect l="l" t="t" r="r" b="b"/>
            <a:pathLst>
              <a:path w="4130289" h="4114800">
                <a:moveTo>
                  <a:pt x="0" y="0"/>
                </a:moveTo>
                <a:lnTo>
                  <a:pt x="4130288" y="0"/>
                </a:lnTo>
                <a:lnTo>
                  <a:pt x="413028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16899747" y="22664"/>
            <a:ext cx="1365588" cy="1365588"/>
          </a:xfrm>
          <a:custGeom>
            <a:avLst/>
            <a:gdLst/>
            <a:ahLst/>
            <a:cxnLst/>
            <a:rect l="l" t="t" r="r" b="b"/>
            <a:pathLst>
              <a:path w="1365588" h="1365588">
                <a:moveTo>
                  <a:pt x="0" y="0"/>
                </a:moveTo>
                <a:lnTo>
                  <a:pt x="1365589" y="0"/>
                </a:lnTo>
                <a:lnTo>
                  <a:pt x="1365589" y="1365589"/>
                </a:lnTo>
                <a:lnTo>
                  <a:pt x="0" y="1365589"/>
                </a:lnTo>
                <a:lnTo>
                  <a:pt x="0" y="0"/>
                </a:lnTo>
                <a:close/>
              </a:path>
            </a:pathLst>
          </a:custGeom>
          <a:blipFill>
            <a:blip r:embed="rId5"/>
            <a:stretch>
              <a:fillRect/>
            </a:stretch>
          </a:blipFill>
        </p:spPr>
        <p:txBody>
          <a:bodyPr/>
          <a:lstStyle/>
          <a:p>
            <a:endParaRPr lang="en-GB"/>
          </a:p>
        </p:txBody>
      </p:sp>
      <p:sp>
        <p:nvSpPr>
          <p:cNvPr id="8" name="TextBox 8"/>
          <p:cNvSpPr txBox="1"/>
          <p:nvPr/>
        </p:nvSpPr>
        <p:spPr>
          <a:xfrm>
            <a:off x="2555855" y="304800"/>
            <a:ext cx="13176290" cy="676275"/>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Arial Bold"/>
              </a:rPr>
              <a:t>Trường Đại học Công nghệ – Đại học Quốc gia Hà Nội</a:t>
            </a:r>
          </a:p>
        </p:txBody>
      </p:sp>
      <p:sp>
        <p:nvSpPr>
          <p:cNvPr id="9" name="TextBox 9"/>
          <p:cNvSpPr txBox="1"/>
          <p:nvPr/>
        </p:nvSpPr>
        <p:spPr>
          <a:xfrm>
            <a:off x="5025837" y="1980453"/>
            <a:ext cx="8611373" cy="654025"/>
          </a:xfrm>
          <a:prstGeom prst="rect">
            <a:avLst/>
          </a:prstGeom>
        </p:spPr>
        <p:txBody>
          <a:bodyPr wrap="square" lIns="0" tIns="0" rIns="0" bIns="0" rtlCol="0" anchor="t">
            <a:spAutoFit/>
          </a:bodyPr>
          <a:lstStyle/>
          <a:p>
            <a:pPr algn="ctr">
              <a:lnSpc>
                <a:spcPts val="5126"/>
              </a:lnSpc>
              <a:spcBef>
                <a:spcPct val="0"/>
              </a:spcBef>
            </a:pPr>
            <a:r>
              <a:rPr lang="en-US" sz="4271" dirty="0">
                <a:solidFill>
                  <a:srgbClr val="000000"/>
                </a:solidFill>
                <a:latin typeface="Arial Bold"/>
              </a:rPr>
              <a:t>CÁC THUẬT TOÁN THÍCH NGHI</a:t>
            </a:r>
          </a:p>
        </p:txBody>
      </p:sp>
      <p:sp>
        <p:nvSpPr>
          <p:cNvPr id="10" name="TextBox 10"/>
          <p:cNvSpPr txBox="1"/>
          <p:nvPr/>
        </p:nvSpPr>
        <p:spPr>
          <a:xfrm>
            <a:off x="4464080" y="3549248"/>
            <a:ext cx="9734889" cy="1485900"/>
          </a:xfrm>
          <a:prstGeom prst="rect">
            <a:avLst/>
          </a:prstGeom>
        </p:spPr>
        <p:txBody>
          <a:bodyPr lIns="0" tIns="0" rIns="0" bIns="0" rtlCol="0" anchor="t">
            <a:spAutoFit/>
          </a:bodyPr>
          <a:lstStyle/>
          <a:p>
            <a:pPr algn="ctr">
              <a:lnSpc>
                <a:spcPts val="5514"/>
              </a:lnSpc>
              <a:spcBef>
                <a:spcPct val="0"/>
              </a:spcBef>
            </a:pPr>
            <a:r>
              <a:rPr lang="en-US" sz="4595">
                <a:solidFill>
                  <a:srgbClr val="000000"/>
                </a:solidFill>
                <a:latin typeface="Arial Bold"/>
              </a:rPr>
              <a:t>Xây dựng game cờ caro sử dụng reinforcement learning</a:t>
            </a:r>
          </a:p>
        </p:txBody>
      </p:sp>
      <p:sp>
        <p:nvSpPr>
          <p:cNvPr id="11" name="TextBox 11"/>
          <p:cNvSpPr txBox="1"/>
          <p:nvPr/>
        </p:nvSpPr>
        <p:spPr>
          <a:xfrm>
            <a:off x="7882295" y="5848656"/>
            <a:ext cx="2898456" cy="610745"/>
          </a:xfrm>
          <a:prstGeom prst="rect">
            <a:avLst/>
          </a:prstGeom>
        </p:spPr>
        <p:txBody>
          <a:bodyPr wrap="square" lIns="0" tIns="0" rIns="0" bIns="0" rtlCol="0" anchor="t">
            <a:spAutoFit/>
          </a:bodyPr>
          <a:lstStyle/>
          <a:p>
            <a:pPr algn="ctr">
              <a:lnSpc>
                <a:spcPts val="5126"/>
              </a:lnSpc>
              <a:spcBef>
                <a:spcPct val="0"/>
              </a:spcBef>
            </a:pPr>
            <a:r>
              <a:rPr lang="en-US" sz="4000" b="1" dirty="0" err="1">
                <a:solidFill>
                  <a:srgbClr val="000000"/>
                </a:solidFill>
                <a:latin typeface="Times New Roman" panose="02020603050405020304" pitchFamily="18" charset="0"/>
                <a:cs typeface="Times New Roman" panose="02020603050405020304" pitchFamily="18" charset="0"/>
              </a:rPr>
              <a:t>Nhóm</a:t>
            </a:r>
            <a:r>
              <a:rPr lang="en-US" sz="4000" b="1" dirty="0">
                <a:solidFill>
                  <a:srgbClr val="000000"/>
                </a:solidFill>
                <a:latin typeface="Times New Roman" panose="02020603050405020304" pitchFamily="18" charset="0"/>
                <a:cs typeface="Times New Roman" panose="02020603050405020304" pitchFamily="18" charset="0"/>
              </a:rPr>
              <a:t> 6 </a:t>
            </a:r>
          </a:p>
        </p:txBody>
      </p:sp>
      <p:sp>
        <p:nvSpPr>
          <p:cNvPr id="12" name="TextBox 12"/>
          <p:cNvSpPr txBox="1"/>
          <p:nvPr/>
        </p:nvSpPr>
        <p:spPr>
          <a:xfrm>
            <a:off x="6571953" y="6961614"/>
            <a:ext cx="5519142" cy="2028825"/>
          </a:xfrm>
          <a:prstGeom prst="rect">
            <a:avLst/>
          </a:prstGeom>
        </p:spPr>
        <p:txBody>
          <a:bodyPr lIns="0" tIns="0" rIns="0" bIns="0" rtlCol="0" anchor="t">
            <a:spAutoFit/>
          </a:bodyPr>
          <a:lstStyle/>
          <a:p>
            <a:pPr algn="ctr">
              <a:lnSpc>
                <a:spcPts val="5126"/>
              </a:lnSpc>
            </a:pPr>
            <a:r>
              <a:rPr lang="en-US" sz="4271">
                <a:solidFill>
                  <a:srgbClr val="000000"/>
                </a:solidFill>
                <a:latin typeface="Arial Bold"/>
              </a:rPr>
              <a:t>Nguyễn Thị Kim Anh </a:t>
            </a:r>
          </a:p>
          <a:p>
            <a:pPr algn="ctr">
              <a:lnSpc>
                <a:spcPts val="5126"/>
              </a:lnSpc>
            </a:pPr>
            <a:r>
              <a:rPr lang="en-US" sz="4271">
                <a:solidFill>
                  <a:srgbClr val="000000"/>
                </a:solidFill>
                <a:latin typeface="Arial Bold"/>
              </a:rPr>
              <a:t>Phạm Trung Hiếu</a:t>
            </a:r>
          </a:p>
          <a:p>
            <a:pPr algn="ctr">
              <a:lnSpc>
                <a:spcPts val="5126"/>
              </a:lnSpc>
              <a:spcBef>
                <a:spcPct val="0"/>
              </a:spcBef>
            </a:pPr>
            <a:r>
              <a:rPr lang="en-US" sz="4271">
                <a:solidFill>
                  <a:srgbClr val="000000"/>
                </a:solidFill>
                <a:latin typeface="Arial Bold"/>
              </a:rPr>
              <a:t>Phạm Thu Hoài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98656" y="-50062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1488293" y="5034662"/>
            <a:ext cx="6136175" cy="2931102"/>
          </a:xfrm>
          <a:custGeom>
            <a:avLst/>
            <a:gdLst/>
            <a:ahLst/>
            <a:cxnLst/>
            <a:rect l="l" t="t" r="r" b="b"/>
            <a:pathLst>
              <a:path w="6136175" h="2931102">
                <a:moveTo>
                  <a:pt x="0" y="0"/>
                </a:moveTo>
                <a:lnTo>
                  <a:pt x="6136175" y="0"/>
                </a:lnTo>
                <a:lnTo>
                  <a:pt x="6136175" y="2931101"/>
                </a:lnTo>
                <a:lnTo>
                  <a:pt x="0" y="2931101"/>
                </a:lnTo>
                <a:lnTo>
                  <a:pt x="0" y="0"/>
                </a:lnTo>
                <a:close/>
              </a:path>
            </a:pathLst>
          </a:custGeom>
          <a:blipFill>
            <a:blip r:embed="rId4"/>
            <a:stretch>
              <a:fillRect l="-238" r="-549"/>
            </a:stretch>
          </a:blipFill>
        </p:spPr>
        <p:txBody>
          <a:bodyPr/>
          <a:lstStyle/>
          <a:p>
            <a:endParaRPr lang="en-GB"/>
          </a:p>
        </p:txBody>
      </p:sp>
      <p:sp>
        <p:nvSpPr>
          <p:cNvPr id="4" name="TextBox 4"/>
          <p:cNvSpPr txBox="1"/>
          <p:nvPr/>
        </p:nvSpPr>
        <p:spPr>
          <a:xfrm>
            <a:off x="7511623" y="730822"/>
            <a:ext cx="3264753" cy="6540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THUẬT TOÁN </a:t>
            </a:r>
          </a:p>
        </p:txBody>
      </p:sp>
      <p:sp>
        <p:nvSpPr>
          <p:cNvPr id="5" name="TextBox 5"/>
          <p:cNvSpPr txBox="1"/>
          <p:nvPr/>
        </p:nvSpPr>
        <p:spPr>
          <a:xfrm>
            <a:off x="5796676" y="1556776"/>
            <a:ext cx="6694646"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MONTE CARLO TREE SEARCH</a:t>
            </a:r>
          </a:p>
        </p:txBody>
      </p:sp>
      <p:sp>
        <p:nvSpPr>
          <p:cNvPr id="6" name="TextBox 6"/>
          <p:cNvSpPr txBox="1"/>
          <p:nvPr/>
        </p:nvSpPr>
        <p:spPr>
          <a:xfrm>
            <a:off x="1647537" y="2194951"/>
            <a:ext cx="3915063"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TREE STATISTICS</a:t>
            </a:r>
          </a:p>
        </p:txBody>
      </p:sp>
      <p:sp>
        <p:nvSpPr>
          <p:cNvPr id="7" name="TextBox 7"/>
          <p:cNvSpPr txBox="1"/>
          <p:nvPr/>
        </p:nvSpPr>
        <p:spPr>
          <a:xfrm>
            <a:off x="2259508" y="2985526"/>
            <a:ext cx="10897077" cy="561975"/>
          </a:xfrm>
          <a:prstGeom prst="rect">
            <a:avLst/>
          </a:prstGeom>
        </p:spPr>
        <p:txBody>
          <a:bodyPr lIns="0" tIns="0" rIns="0" bIns="0" rtlCol="0" anchor="t">
            <a:spAutoFit/>
          </a:bodyPr>
          <a:lstStyle/>
          <a:p>
            <a:pPr algn="ctr">
              <a:lnSpc>
                <a:spcPts val="3960"/>
              </a:lnSpc>
              <a:spcBef>
                <a:spcPct val="0"/>
              </a:spcBef>
            </a:pPr>
            <a:r>
              <a:rPr lang="en-US" sz="3300">
                <a:solidFill>
                  <a:srgbClr val="000000"/>
                </a:solidFill>
                <a:latin typeface="Arial"/>
              </a:rPr>
              <a:t>MCTS trong AGZ, mỗi cạnh là một action và có 4 statistics</a:t>
            </a:r>
          </a:p>
        </p:txBody>
      </p:sp>
      <p:sp>
        <p:nvSpPr>
          <p:cNvPr id="8" name="TextBox 8"/>
          <p:cNvSpPr txBox="1"/>
          <p:nvPr/>
        </p:nvSpPr>
        <p:spPr>
          <a:xfrm>
            <a:off x="1028700" y="3957037"/>
            <a:ext cx="10411968" cy="5019675"/>
          </a:xfrm>
          <a:prstGeom prst="rect">
            <a:avLst/>
          </a:prstGeom>
        </p:spPr>
        <p:txBody>
          <a:bodyPr lIns="0" tIns="0" rIns="0" bIns="0" rtlCol="0" anchor="t">
            <a:spAutoFit/>
          </a:bodyPr>
          <a:lstStyle/>
          <a:p>
            <a:pPr marL="712470" lvl="1" indent="-356235">
              <a:lnSpc>
                <a:spcPts val="3960"/>
              </a:lnSpc>
              <a:spcBef>
                <a:spcPct val="0"/>
              </a:spcBef>
              <a:buFont typeface="Arial"/>
              <a:buChar char="•"/>
            </a:pPr>
            <a:r>
              <a:rPr lang="en-US" sz="3300">
                <a:solidFill>
                  <a:srgbClr val="000000"/>
                </a:solidFill>
                <a:latin typeface="Arial"/>
              </a:rPr>
              <a:t>N: Số lần action a được chọn tại state s.</a:t>
            </a:r>
          </a:p>
          <a:p>
            <a:pPr marL="712470" lvl="1" indent="-356235">
              <a:lnSpc>
                <a:spcPts val="3960"/>
              </a:lnSpc>
              <a:spcBef>
                <a:spcPct val="0"/>
              </a:spcBef>
              <a:buFont typeface="Arial"/>
              <a:buChar char="•"/>
            </a:pPr>
            <a:r>
              <a:rPr lang="en-US" sz="3300">
                <a:solidFill>
                  <a:srgbClr val="000000"/>
                </a:solidFill>
                <a:latin typeface="Arial"/>
              </a:rPr>
              <a:t>W: Tổng value của state tiếp theo. Mỗi khi ta đến node lá MCTS query mạng neuron để lấy value của state đó; và trong quá trình backup, giá trị này cộng dồn (từ dưới lên trên) vào W của các node trên đường đi.</a:t>
            </a:r>
          </a:p>
          <a:p>
            <a:pPr marL="712470" lvl="1" indent="-356235">
              <a:lnSpc>
                <a:spcPts val="3960"/>
              </a:lnSpc>
              <a:spcBef>
                <a:spcPct val="0"/>
              </a:spcBef>
              <a:buFont typeface="Arial"/>
              <a:buChar char="•"/>
            </a:pPr>
            <a:r>
              <a:rPr lang="en-US" sz="3300">
                <a:solidFill>
                  <a:srgbClr val="000000"/>
                </a:solidFill>
                <a:latin typeface="Arial"/>
              </a:rPr>
              <a:t>Q: value trung bình của state. Q=W/N</a:t>
            </a:r>
          </a:p>
          <a:p>
            <a:pPr marL="712470" lvl="1" indent="-356235">
              <a:lnSpc>
                <a:spcPts val="3960"/>
              </a:lnSpc>
              <a:spcBef>
                <a:spcPct val="0"/>
              </a:spcBef>
              <a:buFont typeface="Arial"/>
              <a:buChar char="•"/>
            </a:pPr>
            <a:r>
              <a:rPr lang="en-US" sz="3300">
                <a:solidFill>
                  <a:srgbClr val="000000"/>
                </a:solidFill>
                <a:latin typeface="Arial"/>
              </a:rPr>
              <a:t>P: Prior probabilities lựa chọn action a tại state s. Giá trị này lấy từ nhánh policy của mạng học sâu.</a:t>
            </a:r>
          </a:p>
          <a:p>
            <a:pPr>
              <a:lnSpc>
                <a:spcPts val="3960"/>
              </a:lnSpc>
              <a:spcBef>
                <a:spcPct val="0"/>
              </a:spcBef>
            </a:pPr>
            <a:endParaRPr lang="en-US" sz="3300">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98656" y="-50062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9291296" y="3848941"/>
            <a:ext cx="8212056" cy="2016040"/>
          </a:xfrm>
          <a:custGeom>
            <a:avLst/>
            <a:gdLst/>
            <a:ahLst/>
            <a:cxnLst/>
            <a:rect l="l" t="t" r="r" b="b"/>
            <a:pathLst>
              <a:path w="8212056" h="2016040">
                <a:moveTo>
                  <a:pt x="0" y="0"/>
                </a:moveTo>
                <a:lnTo>
                  <a:pt x="8212056" y="0"/>
                </a:lnTo>
                <a:lnTo>
                  <a:pt x="8212056" y="2016040"/>
                </a:lnTo>
                <a:lnTo>
                  <a:pt x="0" y="2016040"/>
                </a:lnTo>
                <a:lnTo>
                  <a:pt x="0" y="0"/>
                </a:lnTo>
                <a:close/>
              </a:path>
            </a:pathLst>
          </a:custGeom>
          <a:blipFill>
            <a:blip r:embed="rId4"/>
            <a:stretch>
              <a:fillRect l="-34895" t="-36360"/>
            </a:stretch>
          </a:blipFill>
        </p:spPr>
        <p:txBody>
          <a:bodyPr/>
          <a:lstStyle/>
          <a:p>
            <a:endParaRPr lang="en-GB"/>
          </a:p>
        </p:txBody>
      </p:sp>
      <p:sp>
        <p:nvSpPr>
          <p:cNvPr id="4" name="Freeform 4"/>
          <p:cNvSpPr/>
          <p:nvPr/>
        </p:nvSpPr>
        <p:spPr>
          <a:xfrm>
            <a:off x="861875" y="3848941"/>
            <a:ext cx="8282125" cy="4203879"/>
          </a:xfrm>
          <a:custGeom>
            <a:avLst/>
            <a:gdLst/>
            <a:ahLst/>
            <a:cxnLst/>
            <a:rect l="l" t="t" r="r" b="b"/>
            <a:pathLst>
              <a:path w="8282125" h="4203879">
                <a:moveTo>
                  <a:pt x="0" y="0"/>
                </a:moveTo>
                <a:lnTo>
                  <a:pt x="8282125" y="0"/>
                </a:lnTo>
                <a:lnTo>
                  <a:pt x="8282125" y="4203879"/>
                </a:lnTo>
                <a:lnTo>
                  <a:pt x="0" y="4203879"/>
                </a:lnTo>
                <a:lnTo>
                  <a:pt x="0" y="0"/>
                </a:lnTo>
                <a:close/>
              </a:path>
            </a:pathLst>
          </a:custGeom>
          <a:blipFill>
            <a:blip r:embed="rId5"/>
            <a:stretch>
              <a:fillRect/>
            </a:stretch>
          </a:blipFill>
        </p:spPr>
        <p:txBody>
          <a:bodyPr/>
          <a:lstStyle/>
          <a:p>
            <a:endParaRPr lang="en-GB"/>
          </a:p>
        </p:txBody>
      </p:sp>
      <p:sp>
        <p:nvSpPr>
          <p:cNvPr id="5" name="TextBox 5"/>
          <p:cNvSpPr txBox="1"/>
          <p:nvPr/>
        </p:nvSpPr>
        <p:spPr>
          <a:xfrm>
            <a:off x="7266028" y="510881"/>
            <a:ext cx="4763094"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CƠ CHẾ HOẠT ĐỘNG</a:t>
            </a:r>
          </a:p>
        </p:txBody>
      </p:sp>
      <p:sp>
        <p:nvSpPr>
          <p:cNvPr id="6" name="TextBox 6"/>
          <p:cNvSpPr txBox="1"/>
          <p:nvPr/>
        </p:nvSpPr>
        <p:spPr>
          <a:xfrm>
            <a:off x="2025789" y="1842643"/>
            <a:ext cx="7621786" cy="657225"/>
          </a:xfrm>
          <a:prstGeom prst="rect">
            <a:avLst/>
          </a:prstGeom>
        </p:spPr>
        <p:txBody>
          <a:bodyPr lIns="0" tIns="0" rIns="0" bIns="0" rtlCol="0" anchor="t">
            <a:spAutoFit/>
          </a:bodyPr>
          <a:lstStyle/>
          <a:p>
            <a:pPr algn="ctr">
              <a:lnSpc>
                <a:spcPts val="5126"/>
              </a:lnSpc>
              <a:spcBef>
                <a:spcPct val="0"/>
              </a:spcBef>
            </a:pPr>
            <a:r>
              <a:rPr lang="en-US" sz="4271" dirty="0">
                <a:solidFill>
                  <a:srgbClr val="000000"/>
                </a:solidFill>
                <a:latin typeface="Oswald Bold Italics"/>
              </a:rPr>
              <a:t>CHỌN HÀNH ĐỘNG TỐI ƯU GIÁ TRỊ </a:t>
            </a:r>
          </a:p>
        </p:txBody>
      </p:sp>
      <p:sp>
        <p:nvSpPr>
          <p:cNvPr id="7" name="TextBox 7"/>
          <p:cNvSpPr txBox="1"/>
          <p:nvPr/>
        </p:nvSpPr>
        <p:spPr>
          <a:xfrm>
            <a:off x="9647575" y="6316592"/>
            <a:ext cx="7499497" cy="2047875"/>
          </a:xfrm>
          <a:prstGeom prst="rect">
            <a:avLst/>
          </a:prstGeom>
        </p:spPr>
        <p:txBody>
          <a:bodyPr lIns="0" tIns="0" rIns="0" bIns="0" rtlCol="0" anchor="t">
            <a:spAutoFit/>
          </a:bodyPr>
          <a:lstStyle/>
          <a:p>
            <a:pPr>
              <a:lnSpc>
                <a:spcPts val="3960"/>
              </a:lnSpc>
            </a:pPr>
            <a:r>
              <a:rPr lang="en-US" sz="3300">
                <a:solidFill>
                  <a:srgbClr val="000000"/>
                </a:solidFill>
                <a:latin typeface="Arial Bold"/>
              </a:rPr>
              <a:t>Trong đó: </a:t>
            </a:r>
          </a:p>
          <a:p>
            <a:pPr>
              <a:lnSpc>
                <a:spcPts val="3960"/>
              </a:lnSpc>
            </a:pPr>
            <a:r>
              <a:rPr lang="en-US" sz="3300">
                <a:solidFill>
                  <a:srgbClr val="000000"/>
                </a:solidFill>
                <a:latin typeface="Arial"/>
              </a:rPr>
              <a:t>N(s,a) là số lần chọn action a từ state s, </a:t>
            </a:r>
          </a:p>
          <a:p>
            <a:pPr>
              <a:lnSpc>
                <a:spcPts val="3960"/>
              </a:lnSpc>
              <a:spcBef>
                <a:spcPct val="0"/>
              </a:spcBef>
            </a:pPr>
            <a:r>
              <a:rPr lang="en-US" sz="3300">
                <a:solidFill>
                  <a:srgbClr val="000000"/>
                </a:solidFill>
                <a:latin typeface="Arial"/>
              </a:rPr>
              <a:t>cpuct​ là hyperparameter điều chỉnh trade-off giữa exploration và exploitation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71233" y="5940319"/>
            <a:ext cx="2045017" cy="421957"/>
            <a:chOff x="0" y="0"/>
            <a:chExt cx="2726690" cy="562610"/>
          </a:xfrm>
        </p:grpSpPr>
        <p:sp>
          <p:nvSpPr>
            <p:cNvPr id="3" name="Freeform 3"/>
            <p:cNvSpPr/>
            <p:nvPr/>
          </p:nvSpPr>
          <p:spPr>
            <a:xfrm>
              <a:off x="-57150" y="50800"/>
              <a:ext cx="2840990" cy="718820"/>
            </a:xfrm>
            <a:custGeom>
              <a:avLst/>
              <a:gdLst/>
              <a:ahLst/>
              <a:cxnLst/>
              <a:rect l="l" t="t" r="r" b="b"/>
              <a:pathLst>
                <a:path w="2840990" h="718820">
                  <a:moveTo>
                    <a:pt x="107950" y="0"/>
                  </a:moveTo>
                  <a:cubicBezTo>
                    <a:pt x="2840990" y="107950"/>
                    <a:pt x="2840990" y="349250"/>
                    <a:pt x="2733040" y="457200"/>
                  </a:cubicBezTo>
                  <a:cubicBezTo>
                    <a:pt x="2475230" y="715010"/>
                    <a:pt x="365760" y="718820"/>
                    <a:pt x="107950" y="461010"/>
                  </a:cubicBezTo>
                  <a:cubicBezTo>
                    <a:pt x="0" y="353060"/>
                    <a:pt x="107950" y="0"/>
                    <a:pt x="107950" y="0"/>
                  </a:cubicBezTo>
                </a:path>
              </a:pathLst>
            </a:custGeom>
            <a:solidFill>
              <a:srgbClr val="FFF234">
                <a:alpha val="49804"/>
              </a:srgbClr>
            </a:solidFill>
            <a:ln cap="sq">
              <a:noFill/>
              <a:prstDash val="solid"/>
              <a:miter/>
            </a:ln>
          </p:spPr>
          <p:txBody>
            <a:bodyPr/>
            <a:lstStyle/>
            <a:p>
              <a:endParaRPr lang="en-GB"/>
            </a:p>
          </p:txBody>
        </p:sp>
      </p:grpSp>
      <p:grpSp>
        <p:nvGrpSpPr>
          <p:cNvPr id="4" name="Group 4"/>
          <p:cNvGrpSpPr/>
          <p:nvPr/>
        </p:nvGrpSpPr>
        <p:grpSpPr>
          <a:xfrm>
            <a:off x="10625614" y="5427874"/>
            <a:ext cx="1020127" cy="1446848"/>
            <a:chOff x="0" y="0"/>
            <a:chExt cx="1360170" cy="1929130"/>
          </a:xfrm>
        </p:grpSpPr>
        <p:sp>
          <p:nvSpPr>
            <p:cNvPr id="5" name="Freeform 5"/>
            <p:cNvSpPr/>
            <p:nvPr/>
          </p:nvSpPr>
          <p:spPr>
            <a:xfrm>
              <a:off x="44450" y="50800"/>
              <a:ext cx="1287780" cy="1841500"/>
            </a:xfrm>
            <a:custGeom>
              <a:avLst/>
              <a:gdLst/>
              <a:ahLst/>
              <a:cxnLst/>
              <a:rect l="l" t="t" r="r" b="b"/>
              <a:pathLst>
                <a:path w="1287780" h="1841500">
                  <a:moveTo>
                    <a:pt x="472440" y="0"/>
                  </a:moveTo>
                  <a:cubicBezTo>
                    <a:pt x="1014730" y="581660"/>
                    <a:pt x="1235710" y="737870"/>
                    <a:pt x="1264920" y="885190"/>
                  </a:cubicBezTo>
                  <a:cubicBezTo>
                    <a:pt x="1287780" y="998220"/>
                    <a:pt x="1230630" y="1113790"/>
                    <a:pt x="1158240" y="1217930"/>
                  </a:cubicBezTo>
                  <a:cubicBezTo>
                    <a:pt x="1062990" y="1356360"/>
                    <a:pt x="810260" y="1507490"/>
                    <a:pt x="681990" y="1600200"/>
                  </a:cubicBezTo>
                  <a:cubicBezTo>
                    <a:pt x="600710" y="1659890"/>
                    <a:pt x="524510" y="1691640"/>
                    <a:pt x="474980" y="1736090"/>
                  </a:cubicBezTo>
                  <a:cubicBezTo>
                    <a:pt x="441960" y="1766570"/>
                    <a:pt x="440690" y="1819910"/>
                    <a:pt x="402590" y="1827530"/>
                  </a:cubicBezTo>
                  <a:cubicBezTo>
                    <a:pt x="326390" y="1841500"/>
                    <a:pt x="16510" y="1668780"/>
                    <a:pt x="6350" y="1598930"/>
                  </a:cubicBezTo>
                  <a:cubicBezTo>
                    <a:pt x="0" y="1555750"/>
                    <a:pt x="66040" y="1529080"/>
                    <a:pt x="123190" y="1477010"/>
                  </a:cubicBezTo>
                  <a:cubicBezTo>
                    <a:pt x="248920" y="1361440"/>
                    <a:pt x="751840" y="1150620"/>
                    <a:pt x="763270" y="962660"/>
                  </a:cubicBezTo>
                  <a:cubicBezTo>
                    <a:pt x="775970" y="765810"/>
                    <a:pt x="128270" y="490220"/>
                    <a:pt x="133350" y="314960"/>
                  </a:cubicBezTo>
                  <a:cubicBezTo>
                    <a:pt x="137160" y="189230"/>
                    <a:pt x="472440" y="0"/>
                    <a:pt x="472440" y="0"/>
                  </a:cubicBezTo>
                </a:path>
              </a:pathLst>
            </a:custGeom>
            <a:solidFill>
              <a:srgbClr val="FFF234">
                <a:alpha val="49804"/>
              </a:srgbClr>
            </a:solidFill>
            <a:ln cap="sq">
              <a:noFill/>
              <a:prstDash val="solid"/>
              <a:miter/>
            </a:ln>
          </p:spPr>
          <p:txBody>
            <a:bodyPr/>
            <a:lstStyle/>
            <a:p>
              <a:endParaRPr lang="en-GB"/>
            </a:p>
          </p:txBody>
        </p:sp>
      </p:grpSp>
      <p:sp>
        <p:nvSpPr>
          <p:cNvPr id="6" name="Freeform 6"/>
          <p:cNvSpPr/>
          <p:nvPr/>
        </p:nvSpPr>
        <p:spPr>
          <a:xfrm>
            <a:off x="1028700" y="4196951"/>
            <a:ext cx="8242533" cy="4330649"/>
          </a:xfrm>
          <a:custGeom>
            <a:avLst/>
            <a:gdLst/>
            <a:ahLst/>
            <a:cxnLst/>
            <a:rect l="l" t="t" r="r" b="b"/>
            <a:pathLst>
              <a:path w="8242533" h="4330649">
                <a:moveTo>
                  <a:pt x="0" y="0"/>
                </a:moveTo>
                <a:lnTo>
                  <a:pt x="8242533" y="0"/>
                </a:lnTo>
                <a:lnTo>
                  <a:pt x="8242533" y="4330650"/>
                </a:lnTo>
                <a:lnTo>
                  <a:pt x="0" y="4330650"/>
                </a:lnTo>
                <a:lnTo>
                  <a:pt x="0" y="0"/>
                </a:lnTo>
                <a:close/>
              </a:path>
            </a:pathLst>
          </a:custGeom>
          <a:blipFill>
            <a:blip r:embed="rId2"/>
            <a:stretch>
              <a:fillRect/>
            </a:stretch>
          </a:blipFill>
        </p:spPr>
        <p:txBody>
          <a:bodyPr/>
          <a:lstStyle/>
          <a:p>
            <a:endParaRPr lang="en-GB"/>
          </a:p>
        </p:txBody>
      </p:sp>
      <p:sp>
        <p:nvSpPr>
          <p:cNvPr id="7" name="Freeform 7"/>
          <p:cNvSpPr/>
          <p:nvPr/>
        </p:nvSpPr>
        <p:spPr>
          <a:xfrm>
            <a:off x="11645741" y="4433037"/>
            <a:ext cx="5632688" cy="3858477"/>
          </a:xfrm>
          <a:custGeom>
            <a:avLst/>
            <a:gdLst/>
            <a:ahLst/>
            <a:cxnLst/>
            <a:rect l="l" t="t" r="r" b="b"/>
            <a:pathLst>
              <a:path w="5632688" h="3858477">
                <a:moveTo>
                  <a:pt x="0" y="0"/>
                </a:moveTo>
                <a:lnTo>
                  <a:pt x="5632688" y="0"/>
                </a:lnTo>
                <a:lnTo>
                  <a:pt x="5632688" y="3858478"/>
                </a:lnTo>
                <a:lnTo>
                  <a:pt x="0" y="3858478"/>
                </a:lnTo>
                <a:lnTo>
                  <a:pt x="0" y="0"/>
                </a:lnTo>
                <a:close/>
              </a:path>
            </a:pathLst>
          </a:custGeom>
          <a:blipFill>
            <a:blip r:embed="rId3"/>
            <a:stretch>
              <a:fillRect/>
            </a:stretch>
          </a:blipFill>
        </p:spPr>
        <p:txBody>
          <a:bodyPr/>
          <a:lstStyle/>
          <a:p>
            <a:endParaRPr lang="en-GB"/>
          </a:p>
        </p:txBody>
      </p:sp>
      <p:sp>
        <p:nvSpPr>
          <p:cNvPr id="8" name="TextBox 8"/>
          <p:cNvSpPr txBox="1"/>
          <p:nvPr/>
        </p:nvSpPr>
        <p:spPr>
          <a:xfrm>
            <a:off x="1126660" y="2353866"/>
            <a:ext cx="7330063" cy="6572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Oswald Bold Italics"/>
              </a:rPr>
              <a:t>TIẾP TỤC CHO ĐẾN NODE LÁ</a:t>
            </a:r>
          </a:p>
        </p:txBody>
      </p:sp>
      <p:sp>
        <p:nvSpPr>
          <p:cNvPr id="9" name="TextBox 9"/>
          <p:cNvSpPr txBox="1"/>
          <p:nvPr/>
        </p:nvSpPr>
        <p:spPr>
          <a:xfrm>
            <a:off x="9831277" y="2353866"/>
            <a:ext cx="7330063" cy="6572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Oswald Bold Italics"/>
              </a:rPr>
              <a:t>CẬP NHẬT CÁC CẠNH TRƯỚC ĐÓ</a:t>
            </a:r>
          </a:p>
        </p:txBody>
      </p:sp>
      <p:sp>
        <p:nvSpPr>
          <p:cNvPr id="10" name="TextBox 10"/>
          <p:cNvSpPr txBox="1"/>
          <p:nvPr/>
        </p:nvSpPr>
        <p:spPr>
          <a:xfrm>
            <a:off x="6802517" y="603307"/>
            <a:ext cx="4682966"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CƠ CHẾ HOẠT ĐỘNG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4893469"/>
            <a:ext cx="2045017" cy="421957"/>
            <a:chOff x="0" y="0"/>
            <a:chExt cx="2726690" cy="562610"/>
          </a:xfrm>
        </p:grpSpPr>
        <p:sp>
          <p:nvSpPr>
            <p:cNvPr id="3" name="Freeform 3"/>
            <p:cNvSpPr/>
            <p:nvPr/>
          </p:nvSpPr>
          <p:spPr>
            <a:xfrm>
              <a:off x="-57150" y="50800"/>
              <a:ext cx="2840990" cy="718820"/>
            </a:xfrm>
            <a:custGeom>
              <a:avLst/>
              <a:gdLst/>
              <a:ahLst/>
              <a:cxnLst/>
              <a:rect l="l" t="t" r="r" b="b"/>
              <a:pathLst>
                <a:path w="2840990" h="718820">
                  <a:moveTo>
                    <a:pt x="107950" y="0"/>
                  </a:moveTo>
                  <a:cubicBezTo>
                    <a:pt x="2840990" y="107950"/>
                    <a:pt x="2840990" y="349250"/>
                    <a:pt x="2733040" y="457200"/>
                  </a:cubicBezTo>
                  <a:cubicBezTo>
                    <a:pt x="2475230" y="715010"/>
                    <a:pt x="365760" y="718820"/>
                    <a:pt x="107950" y="461010"/>
                  </a:cubicBezTo>
                  <a:cubicBezTo>
                    <a:pt x="0" y="353060"/>
                    <a:pt x="107950" y="0"/>
                    <a:pt x="107950" y="0"/>
                  </a:cubicBezTo>
                </a:path>
              </a:pathLst>
            </a:custGeom>
            <a:solidFill>
              <a:srgbClr val="FFF234">
                <a:alpha val="49804"/>
              </a:srgbClr>
            </a:solidFill>
            <a:ln cap="sq">
              <a:noFill/>
              <a:prstDash val="solid"/>
              <a:miter/>
            </a:ln>
          </p:spPr>
          <p:txBody>
            <a:bodyPr/>
            <a:lstStyle/>
            <a:p>
              <a:endParaRPr lang="en-GB"/>
            </a:p>
          </p:txBody>
        </p:sp>
      </p:grpSp>
      <p:grpSp>
        <p:nvGrpSpPr>
          <p:cNvPr id="4" name="Group 4"/>
          <p:cNvGrpSpPr/>
          <p:nvPr/>
        </p:nvGrpSpPr>
        <p:grpSpPr>
          <a:xfrm>
            <a:off x="10678954" y="4420076"/>
            <a:ext cx="1020127" cy="1446848"/>
            <a:chOff x="0" y="0"/>
            <a:chExt cx="1360170" cy="1929130"/>
          </a:xfrm>
        </p:grpSpPr>
        <p:sp>
          <p:nvSpPr>
            <p:cNvPr id="5" name="Freeform 5"/>
            <p:cNvSpPr/>
            <p:nvPr/>
          </p:nvSpPr>
          <p:spPr>
            <a:xfrm>
              <a:off x="44450" y="50800"/>
              <a:ext cx="1287780" cy="1841500"/>
            </a:xfrm>
            <a:custGeom>
              <a:avLst/>
              <a:gdLst/>
              <a:ahLst/>
              <a:cxnLst/>
              <a:rect l="l" t="t" r="r" b="b"/>
              <a:pathLst>
                <a:path w="1287780" h="1841500">
                  <a:moveTo>
                    <a:pt x="472440" y="0"/>
                  </a:moveTo>
                  <a:cubicBezTo>
                    <a:pt x="1014730" y="581660"/>
                    <a:pt x="1235710" y="737870"/>
                    <a:pt x="1264920" y="885190"/>
                  </a:cubicBezTo>
                  <a:cubicBezTo>
                    <a:pt x="1287780" y="998220"/>
                    <a:pt x="1230630" y="1113790"/>
                    <a:pt x="1158240" y="1217930"/>
                  </a:cubicBezTo>
                  <a:cubicBezTo>
                    <a:pt x="1062990" y="1356360"/>
                    <a:pt x="810260" y="1507490"/>
                    <a:pt x="681990" y="1600200"/>
                  </a:cubicBezTo>
                  <a:cubicBezTo>
                    <a:pt x="600710" y="1659890"/>
                    <a:pt x="524510" y="1691640"/>
                    <a:pt x="474980" y="1736090"/>
                  </a:cubicBezTo>
                  <a:cubicBezTo>
                    <a:pt x="441960" y="1766570"/>
                    <a:pt x="440690" y="1819910"/>
                    <a:pt x="402590" y="1827530"/>
                  </a:cubicBezTo>
                  <a:cubicBezTo>
                    <a:pt x="326390" y="1841500"/>
                    <a:pt x="16510" y="1668780"/>
                    <a:pt x="6350" y="1598930"/>
                  </a:cubicBezTo>
                  <a:cubicBezTo>
                    <a:pt x="0" y="1555750"/>
                    <a:pt x="66040" y="1529080"/>
                    <a:pt x="123190" y="1477010"/>
                  </a:cubicBezTo>
                  <a:cubicBezTo>
                    <a:pt x="248920" y="1361440"/>
                    <a:pt x="751840" y="1150620"/>
                    <a:pt x="763270" y="962660"/>
                  </a:cubicBezTo>
                  <a:cubicBezTo>
                    <a:pt x="775970" y="765810"/>
                    <a:pt x="128270" y="490220"/>
                    <a:pt x="133350" y="314960"/>
                  </a:cubicBezTo>
                  <a:cubicBezTo>
                    <a:pt x="137160" y="189230"/>
                    <a:pt x="472440" y="0"/>
                    <a:pt x="472440" y="0"/>
                  </a:cubicBezTo>
                </a:path>
              </a:pathLst>
            </a:custGeom>
            <a:solidFill>
              <a:srgbClr val="FFF234">
                <a:alpha val="49804"/>
              </a:srgbClr>
            </a:solidFill>
            <a:ln cap="sq">
              <a:noFill/>
              <a:prstDash val="solid"/>
              <a:miter/>
            </a:ln>
          </p:spPr>
          <p:txBody>
            <a:bodyPr/>
            <a:lstStyle/>
            <a:p>
              <a:endParaRPr lang="en-GB"/>
            </a:p>
          </p:txBody>
        </p:sp>
      </p:grpSp>
      <p:sp>
        <p:nvSpPr>
          <p:cNvPr id="6" name="Freeform 6"/>
          <p:cNvSpPr/>
          <p:nvPr/>
        </p:nvSpPr>
        <p:spPr>
          <a:xfrm>
            <a:off x="541223" y="2551391"/>
            <a:ext cx="9375137" cy="5568454"/>
          </a:xfrm>
          <a:custGeom>
            <a:avLst/>
            <a:gdLst/>
            <a:ahLst/>
            <a:cxnLst/>
            <a:rect l="l" t="t" r="r" b="b"/>
            <a:pathLst>
              <a:path w="9375137" h="5568454">
                <a:moveTo>
                  <a:pt x="0" y="0"/>
                </a:moveTo>
                <a:lnTo>
                  <a:pt x="9375136" y="0"/>
                </a:lnTo>
                <a:lnTo>
                  <a:pt x="9375136" y="5568453"/>
                </a:lnTo>
                <a:lnTo>
                  <a:pt x="0" y="5568453"/>
                </a:lnTo>
                <a:lnTo>
                  <a:pt x="0" y="0"/>
                </a:lnTo>
                <a:close/>
              </a:path>
            </a:pathLst>
          </a:custGeom>
          <a:blipFill>
            <a:blip r:embed="rId2"/>
            <a:stretch>
              <a:fillRect/>
            </a:stretch>
          </a:blipFill>
        </p:spPr>
        <p:txBody>
          <a:bodyPr/>
          <a:lstStyle/>
          <a:p>
            <a:endParaRPr lang="en-GB"/>
          </a:p>
        </p:txBody>
      </p:sp>
      <p:sp>
        <p:nvSpPr>
          <p:cNvPr id="7" name="Freeform 7"/>
          <p:cNvSpPr/>
          <p:nvPr/>
        </p:nvSpPr>
        <p:spPr>
          <a:xfrm>
            <a:off x="11699081" y="2830467"/>
            <a:ext cx="5266735" cy="5010302"/>
          </a:xfrm>
          <a:custGeom>
            <a:avLst/>
            <a:gdLst/>
            <a:ahLst/>
            <a:cxnLst/>
            <a:rect l="l" t="t" r="r" b="b"/>
            <a:pathLst>
              <a:path w="5266735" h="5010302">
                <a:moveTo>
                  <a:pt x="0" y="0"/>
                </a:moveTo>
                <a:lnTo>
                  <a:pt x="5266735" y="0"/>
                </a:lnTo>
                <a:lnTo>
                  <a:pt x="5266735" y="5010302"/>
                </a:lnTo>
                <a:lnTo>
                  <a:pt x="0" y="5010302"/>
                </a:lnTo>
                <a:lnTo>
                  <a:pt x="0" y="0"/>
                </a:lnTo>
                <a:close/>
              </a:path>
            </a:pathLst>
          </a:custGeom>
          <a:blipFill>
            <a:blip r:embed="rId3"/>
            <a:stretch>
              <a:fillRect/>
            </a:stretch>
          </a:blipFill>
        </p:spPr>
        <p:txBody>
          <a:bodyPr/>
          <a:lstStyle/>
          <a:p>
            <a:endParaRPr lang="en-GB"/>
          </a:p>
        </p:txBody>
      </p:sp>
      <p:sp>
        <p:nvSpPr>
          <p:cNvPr id="9" name="TextBox 10">
            <a:extLst>
              <a:ext uri="{FF2B5EF4-FFF2-40B4-BE49-F238E27FC236}">
                <a16:creationId xmlns:a16="http://schemas.microsoft.com/office/drawing/2014/main" id="{F3ABAC4F-A2DB-6AB0-1C30-3BFCF86D16E3}"/>
              </a:ext>
            </a:extLst>
          </p:cNvPr>
          <p:cNvSpPr txBox="1"/>
          <p:nvPr/>
        </p:nvSpPr>
        <p:spPr>
          <a:xfrm>
            <a:off x="6802517" y="603307"/>
            <a:ext cx="4682966"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CƠ CHẾ HOẠT ĐỘNG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71549" y="2764102"/>
            <a:ext cx="7187751" cy="5882801"/>
          </a:xfrm>
          <a:custGeom>
            <a:avLst/>
            <a:gdLst/>
            <a:ahLst/>
            <a:cxnLst/>
            <a:rect l="l" t="t" r="r" b="b"/>
            <a:pathLst>
              <a:path w="7187751" h="5882801">
                <a:moveTo>
                  <a:pt x="0" y="0"/>
                </a:moveTo>
                <a:lnTo>
                  <a:pt x="7187751" y="0"/>
                </a:lnTo>
                <a:lnTo>
                  <a:pt x="7187751" y="5882801"/>
                </a:lnTo>
                <a:lnTo>
                  <a:pt x="0" y="5882801"/>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6107980" y="800100"/>
            <a:ext cx="6072039" cy="6540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DEEP NEURAL NETWORK</a:t>
            </a:r>
          </a:p>
        </p:txBody>
      </p:sp>
      <p:sp>
        <p:nvSpPr>
          <p:cNvPr id="4" name="TextBox 4"/>
          <p:cNvSpPr txBox="1"/>
          <p:nvPr/>
        </p:nvSpPr>
        <p:spPr>
          <a:xfrm>
            <a:off x="1664008" y="3295895"/>
            <a:ext cx="6942425" cy="4010025"/>
          </a:xfrm>
          <a:prstGeom prst="rect">
            <a:avLst/>
          </a:prstGeom>
        </p:spPr>
        <p:txBody>
          <a:bodyPr lIns="0" tIns="0" rIns="0" bIns="0" rtlCol="0" anchor="t">
            <a:spAutoFit/>
          </a:bodyPr>
          <a:lstStyle/>
          <a:p>
            <a:pPr algn="ctr">
              <a:lnSpc>
                <a:spcPts val="4433"/>
              </a:lnSpc>
            </a:pPr>
            <a:r>
              <a:rPr lang="en-US" sz="3694">
                <a:solidFill>
                  <a:srgbClr val="000000"/>
                </a:solidFill>
                <a:latin typeface="Arial"/>
              </a:rPr>
              <a:t>AGZ sử dụng kiến trúc ResNet, đầu vào là game state, qua một convolution layer vào 40 residual layer trước khi tách 2 nhánh value và policy. </a:t>
            </a:r>
          </a:p>
          <a:p>
            <a:pPr algn="ctr">
              <a:lnSpc>
                <a:spcPts val="4433"/>
              </a:lnSpc>
              <a:spcBef>
                <a:spcPct val="0"/>
              </a:spcBef>
            </a:pPr>
            <a:r>
              <a:rPr lang="en-US" sz="3694">
                <a:solidFill>
                  <a:srgbClr val="000000"/>
                </a:solidFill>
                <a:latin typeface="Arial"/>
              </a:rPr>
              <a:t>=&gt; Đây chính là kiến trúc Actor-Critic trong RL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0896" y="409622"/>
            <a:ext cx="5427103" cy="9467755"/>
          </a:xfrm>
          <a:custGeom>
            <a:avLst/>
            <a:gdLst/>
            <a:ahLst/>
            <a:cxnLst/>
            <a:rect l="l" t="t" r="r" b="b"/>
            <a:pathLst>
              <a:path w="5427103" h="9467755">
                <a:moveTo>
                  <a:pt x="0" y="0"/>
                </a:moveTo>
                <a:lnTo>
                  <a:pt x="5427103" y="0"/>
                </a:lnTo>
                <a:lnTo>
                  <a:pt x="5427103" y="9467756"/>
                </a:lnTo>
                <a:lnTo>
                  <a:pt x="0" y="9467756"/>
                </a:lnTo>
                <a:lnTo>
                  <a:pt x="0" y="0"/>
                </a:lnTo>
                <a:close/>
              </a:path>
            </a:pathLst>
          </a:custGeom>
          <a:blipFill>
            <a:blip r:embed="rId2"/>
            <a:stretch>
              <a:fillRect l="-1309" r="-1309"/>
            </a:stretch>
          </a:blipFill>
        </p:spPr>
        <p:txBody>
          <a:bodyPr/>
          <a:lstStyle/>
          <a:p>
            <a:endParaRPr lang="en-GB"/>
          </a:p>
        </p:txBody>
      </p:sp>
      <p:sp>
        <p:nvSpPr>
          <p:cNvPr id="3" name="Freeform 3"/>
          <p:cNvSpPr/>
          <p:nvPr/>
        </p:nvSpPr>
        <p:spPr>
          <a:xfrm>
            <a:off x="9917371" y="1185417"/>
            <a:ext cx="6741118" cy="7916166"/>
          </a:xfrm>
          <a:custGeom>
            <a:avLst/>
            <a:gdLst/>
            <a:ahLst/>
            <a:cxnLst/>
            <a:rect l="l" t="t" r="r" b="b"/>
            <a:pathLst>
              <a:path w="6741118" h="7916166">
                <a:moveTo>
                  <a:pt x="0" y="0"/>
                </a:moveTo>
                <a:lnTo>
                  <a:pt x="6741118" y="0"/>
                </a:lnTo>
                <a:lnTo>
                  <a:pt x="6741118" y="7916166"/>
                </a:lnTo>
                <a:lnTo>
                  <a:pt x="0" y="7916166"/>
                </a:lnTo>
                <a:lnTo>
                  <a:pt x="0" y="0"/>
                </a:lnTo>
                <a:close/>
              </a:path>
            </a:pathLst>
          </a:custGeom>
          <a:blipFill>
            <a:blip r:embed="rId3"/>
            <a:stretch>
              <a:fillRect l="-1225" r="-1225"/>
            </a:stretch>
          </a:blipFill>
        </p:spPr>
        <p:txBody>
          <a:bodyPr/>
          <a:lstStyle/>
          <a:p>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11798" y="0"/>
            <a:ext cx="2076202" cy="2068653"/>
          </a:xfrm>
          <a:custGeom>
            <a:avLst/>
            <a:gdLst/>
            <a:ahLst/>
            <a:cxnLst/>
            <a:rect l="l" t="t" r="r" b="b"/>
            <a:pathLst>
              <a:path w="2076202" h="2068653">
                <a:moveTo>
                  <a:pt x="0" y="0"/>
                </a:moveTo>
                <a:lnTo>
                  <a:pt x="2076202" y="0"/>
                </a:lnTo>
                <a:lnTo>
                  <a:pt x="2076202" y="2068653"/>
                </a:lnTo>
                <a:lnTo>
                  <a:pt x="0" y="2068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0" y="94432"/>
            <a:ext cx="1262761" cy="1622487"/>
          </a:xfrm>
          <a:custGeom>
            <a:avLst/>
            <a:gdLst/>
            <a:ahLst/>
            <a:cxnLst/>
            <a:rect l="l" t="t" r="r" b="b"/>
            <a:pathLst>
              <a:path w="1262761" h="1622487">
                <a:moveTo>
                  <a:pt x="0" y="0"/>
                </a:moveTo>
                <a:lnTo>
                  <a:pt x="1262761" y="0"/>
                </a:lnTo>
                <a:lnTo>
                  <a:pt x="1262761" y="1622487"/>
                </a:lnTo>
                <a:lnTo>
                  <a:pt x="0" y="16224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12763367" y="2110785"/>
            <a:ext cx="5152905" cy="6512681"/>
          </a:xfrm>
          <a:custGeom>
            <a:avLst/>
            <a:gdLst/>
            <a:ahLst/>
            <a:cxnLst/>
            <a:rect l="l" t="t" r="r" b="b"/>
            <a:pathLst>
              <a:path w="5152905" h="6512681">
                <a:moveTo>
                  <a:pt x="0" y="0"/>
                </a:moveTo>
                <a:lnTo>
                  <a:pt x="5152905" y="0"/>
                </a:lnTo>
                <a:lnTo>
                  <a:pt x="5152905" y="6512681"/>
                </a:lnTo>
                <a:lnTo>
                  <a:pt x="0" y="6512681"/>
                </a:lnTo>
                <a:lnTo>
                  <a:pt x="0" y="0"/>
                </a:lnTo>
                <a:close/>
              </a:path>
            </a:pathLst>
          </a:custGeom>
          <a:blipFill>
            <a:blip r:embed="rId6"/>
            <a:stretch>
              <a:fillRect l="-3005" t="-737" r="-6543"/>
            </a:stretch>
          </a:blipFill>
        </p:spPr>
        <p:txBody>
          <a:bodyPr/>
          <a:lstStyle/>
          <a:p>
            <a:endParaRPr lang="en-GB"/>
          </a:p>
        </p:txBody>
      </p:sp>
      <p:sp>
        <p:nvSpPr>
          <p:cNvPr id="5" name="TextBox 5"/>
          <p:cNvSpPr txBox="1"/>
          <p:nvPr/>
        </p:nvSpPr>
        <p:spPr>
          <a:xfrm>
            <a:off x="285750" y="2131060"/>
            <a:ext cx="12477617" cy="6977380"/>
          </a:xfrm>
          <a:prstGeom prst="rect">
            <a:avLst/>
          </a:prstGeom>
        </p:spPr>
        <p:txBody>
          <a:bodyPr lIns="0" tIns="0" rIns="0" bIns="0" rtlCol="0" anchor="t">
            <a:spAutoFit/>
          </a:bodyPr>
          <a:lstStyle/>
          <a:p>
            <a:pPr algn="just">
              <a:lnSpc>
                <a:spcPts val="3919"/>
              </a:lnSpc>
            </a:pPr>
            <a:r>
              <a:rPr lang="en-US" sz="2799">
                <a:solidFill>
                  <a:srgbClr val="000000"/>
                </a:solidFill>
                <a:latin typeface="Arial"/>
              </a:rPr>
              <a:t>Kích thước trò chơi:9x9</a:t>
            </a:r>
          </a:p>
          <a:p>
            <a:pPr algn="just">
              <a:lnSpc>
                <a:spcPts val="3919"/>
              </a:lnSpc>
            </a:pPr>
            <a:r>
              <a:rPr lang="en-US" sz="2799">
                <a:solidFill>
                  <a:srgbClr val="000000"/>
                </a:solidFill>
                <a:latin typeface="Arial"/>
              </a:rPr>
              <a:t>Số lượng mô phỏng Tìm kiếm cây Monte Carlo (MCTS) sẽ được thực hiện trong mỗi lần di chuyển=400</a:t>
            </a:r>
          </a:p>
          <a:p>
            <a:pPr algn="just">
              <a:lnSpc>
                <a:spcPts val="3919"/>
              </a:lnSpc>
            </a:pPr>
            <a:r>
              <a:rPr lang="en-US" sz="2799">
                <a:solidFill>
                  <a:srgbClr val="000000"/>
                </a:solidFill>
                <a:latin typeface="Arial"/>
              </a:rPr>
              <a:t>Mạng học sâu cho AlphaGo zero sử dụng 10 khối</a:t>
            </a:r>
          </a:p>
          <a:p>
            <a:pPr algn="just">
              <a:lnSpc>
                <a:spcPts val="3919"/>
              </a:lnSpc>
            </a:pPr>
            <a:r>
              <a:rPr lang="en-US" sz="2799">
                <a:solidFill>
                  <a:srgbClr val="000000"/>
                </a:solidFill>
                <a:latin typeface="Arial"/>
              </a:rPr>
              <a:t>IN_PLANES đại diện cho số kênh của trạng thái:</a:t>
            </a:r>
          </a:p>
          <a:p>
            <a:pPr algn="just">
              <a:lnSpc>
                <a:spcPts val="3919"/>
              </a:lnSpc>
            </a:pPr>
            <a:r>
              <a:rPr lang="en-US" sz="2799">
                <a:solidFill>
                  <a:srgbClr val="000000"/>
                </a:solidFill>
                <a:latin typeface="Arial"/>
              </a:rPr>
              <a:t>Số trận đấu trước khi train =100. Tổng số trận đấu 10tr</a:t>
            </a:r>
          </a:p>
          <a:p>
            <a:pPr algn="just">
              <a:lnSpc>
                <a:spcPts val="3919"/>
              </a:lnSpc>
            </a:pPr>
            <a:r>
              <a:rPr lang="en-US" sz="2799">
                <a:solidFill>
                  <a:srgbClr val="000000"/>
                </a:solidFill>
                <a:latin typeface="Arial"/>
              </a:rPr>
              <a:t>Sử dụng hàm mất mát: </a:t>
            </a:r>
          </a:p>
          <a:p>
            <a:pPr algn="just">
              <a:lnSpc>
                <a:spcPts val="3919"/>
              </a:lnSpc>
            </a:pPr>
            <a:endParaRPr lang="en-US" sz="2799">
              <a:solidFill>
                <a:srgbClr val="000000"/>
              </a:solidFill>
              <a:latin typeface="Arial"/>
            </a:endParaRPr>
          </a:p>
          <a:p>
            <a:pPr algn="just">
              <a:lnSpc>
                <a:spcPts val="3919"/>
              </a:lnSpc>
            </a:pPr>
            <a:r>
              <a:rPr lang="en-US" sz="2799">
                <a:solidFill>
                  <a:srgbClr val="000000"/>
                </a:solidFill>
                <a:latin typeface="Arial"/>
              </a:rPr>
              <a:t> </a:t>
            </a:r>
            <a:r>
              <a:rPr lang="en-US" sz="2799">
                <a:solidFill>
                  <a:srgbClr val="000000"/>
                </a:solidFill>
                <a:latin typeface="Arial Bold"/>
              </a:rPr>
              <a:t>Trong đó:</a:t>
            </a:r>
            <a:r>
              <a:rPr lang="en-US" sz="2799">
                <a:solidFill>
                  <a:srgbClr val="000000"/>
                </a:solidFill>
                <a:latin typeface="Arial"/>
              </a:rPr>
              <a:t> </a:t>
            </a:r>
          </a:p>
          <a:p>
            <a:pPr algn="just">
              <a:lnSpc>
                <a:spcPts val="3919"/>
              </a:lnSpc>
            </a:pPr>
            <a:r>
              <a:rPr lang="en-US" sz="2799">
                <a:solidFill>
                  <a:srgbClr val="000000"/>
                </a:solidFill>
                <a:latin typeface="Arial"/>
              </a:rPr>
              <a:t>z_muc  tiêu, v _dự đoán, pi_phân bố mục tiêu của xác suất di chuyển, p  phân phối được dự đoán theo mô hình</a:t>
            </a:r>
          </a:p>
          <a:p>
            <a:pPr algn="just">
              <a:lnSpc>
                <a:spcPts val="3919"/>
              </a:lnSpc>
            </a:pPr>
            <a:r>
              <a:rPr lang="en-US" sz="2799">
                <a:solidFill>
                  <a:srgbClr val="000000"/>
                </a:solidFill>
                <a:latin typeface="Arial"/>
              </a:rPr>
              <a:t>c:  xử phạt các giá trị lớn trong các tham số mạng  và giúp kiểm soát độ phức tạp của mô hình</a:t>
            </a:r>
          </a:p>
          <a:p>
            <a:pPr algn="just">
              <a:lnSpc>
                <a:spcPts val="3919"/>
              </a:lnSpc>
            </a:pPr>
            <a:endParaRPr lang="en-US" sz="2799">
              <a:solidFill>
                <a:srgbClr val="000000"/>
              </a:solidFill>
              <a:latin typeface="Arial"/>
            </a:endParaRPr>
          </a:p>
        </p:txBody>
      </p:sp>
      <p:sp>
        <p:nvSpPr>
          <p:cNvPr id="6" name="Freeform 6"/>
          <p:cNvSpPr/>
          <p:nvPr/>
        </p:nvSpPr>
        <p:spPr>
          <a:xfrm>
            <a:off x="7991282" y="4041551"/>
            <a:ext cx="4559543" cy="685785"/>
          </a:xfrm>
          <a:custGeom>
            <a:avLst/>
            <a:gdLst/>
            <a:ahLst/>
            <a:cxnLst/>
            <a:rect l="l" t="t" r="r" b="b"/>
            <a:pathLst>
              <a:path w="4559543" h="685785">
                <a:moveTo>
                  <a:pt x="0" y="0"/>
                </a:moveTo>
                <a:lnTo>
                  <a:pt x="4559543" y="0"/>
                </a:lnTo>
                <a:lnTo>
                  <a:pt x="4559543" y="685784"/>
                </a:lnTo>
                <a:lnTo>
                  <a:pt x="0" y="685784"/>
                </a:lnTo>
                <a:lnTo>
                  <a:pt x="0" y="0"/>
                </a:lnTo>
                <a:close/>
              </a:path>
            </a:pathLst>
          </a:custGeom>
          <a:blipFill>
            <a:blip r:embed="rId7"/>
            <a:stretch>
              <a:fillRect/>
            </a:stretch>
          </a:blipFill>
        </p:spPr>
        <p:txBody>
          <a:bodyPr/>
          <a:lstStyle/>
          <a:p>
            <a:endParaRPr lang="en-GB"/>
          </a:p>
        </p:txBody>
      </p:sp>
      <p:sp>
        <p:nvSpPr>
          <p:cNvPr id="7" name="Freeform 7"/>
          <p:cNvSpPr/>
          <p:nvPr/>
        </p:nvSpPr>
        <p:spPr>
          <a:xfrm>
            <a:off x="4216847" y="5676900"/>
            <a:ext cx="5525443" cy="771881"/>
          </a:xfrm>
          <a:custGeom>
            <a:avLst/>
            <a:gdLst/>
            <a:ahLst/>
            <a:cxnLst/>
            <a:rect l="l" t="t" r="r" b="b"/>
            <a:pathLst>
              <a:path w="5525443" h="771881">
                <a:moveTo>
                  <a:pt x="0" y="0"/>
                </a:moveTo>
                <a:lnTo>
                  <a:pt x="5525442" y="0"/>
                </a:lnTo>
                <a:lnTo>
                  <a:pt x="5525442" y="771881"/>
                </a:lnTo>
                <a:lnTo>
                  <a:pt x="0" y="771881"/>
                </a:lnTo>
                <a:lnTo>
                  <a:pt x="0" y="0"/>
                </a:lnTo>
                <a:close/>
              </a:path>
            </a:pathLst>
          </a:custGeom>
          <a:blipFill>
            <a:blip r:embed="rId8"/>
            <a:stretch>
              <a:fillRect/>
            </a:stretch>
          </a:blipFill>
        </p:spPr>
        <p:txBody>
          <a:bodyPr/>
          <a:lstStyle/>
          <a:p>
            <a:endParaRPr lang="en-GB"/>
          </a:p>
        </p:txBody>
      </p:sp>
      <p:sp>
        <p:nvSpPr>
          <p:cNvPr id="8" name="TextBox 8"/>
          <p:cNvSpPr txBox="1"/>
          <p:nvPr/>
        </p:nvSpPr>
        <p:spPr>
          <a:xfrm>
            <a:off x="5737174" y="695325"/>
            <a:ext cx="7140625" cy="6540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THIẾT LẬP THÔNG SỐ BÀI TOÁN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3976823" cy="5532383"/>
          </a:xfrm>
          <a:custGeom>
            <a:avLst/>
            <a:gdLst/>
            <a:ahLst/>
            <a:cxnLst/>
            <a:rect l="l" t="t" r="r" b="b"/>
            <a:pathLst>
              <a:path w="3976823" h="5532383">
                <a:moveTo>
                  <a:pt x="0" y="0"/>
                </a:moveTo>
                <a:lnTo>
                  <a:pt x="3976823" y="0"/>
                </a:lnTo>
                <a:lnTo>
                  <a:pt x="3976823" y="5532383"/>
                </a:lnTo>
                <a:lnTo>
                  <a:pt x="0" y="5532383"/>
                </a:lnTo>
                <a:lnTo>
                  <a:pt x="0" y="0"/>
                </a:lnTo>
                <a:close/>
              </a:path>
            </a:pathLst>
          </a:custGeom>
          <a:blipFill>
            <a:blip r:embed="rId2"/>
            <a:stretch>
              <a:fillRect/>
            </a:stretch>
          </a:blipFill>
        </p:spPr>
        <p:txBody>
          <a:bodyPr/>
          <a:lstStyle/>
          <a:p>
            <a:endParaRPr lang="en-GB"/>
          </a:p>
        </p:txBody>
      </p:sp>
      <p:sp>
        <p:nvSpPr>
          <p:cNvPr id="3" name="Freeform 3"/>
          <p:cNvSpPr/>
          <p:nvPr/>
        </p:nvSpPr>
        <p:spPr>
          <a:xfrm>
            <a:off x="8637293" y="1213647"/>
            <a:ext cx="9256473" cy="6864592"/>
          </a:xfrm>
          <a:custGeom>
            <a:avLst/>
            <a:gdLst/>
            <a:ahLst/>
            <a:cxnLst/>
            <a:rect l="l" t="t" r="r" b="b"/>
            <a:pathLst>
              <a:path w="9256473" h="6864592">
                <a:moveTo>
                  <a:pt x="0" y="0"/>
                </a:moveTo>
                <a:lnTo>
                  <a:pt x="9256474" y="0"/>
                </a:lnTo>
                <a:lnTo>
                  <a:pt x="9256474" y="6864592"/>
                </a:lnTo>
                <a:lnTo>
                  <a:pt x="0" y="6864592"/>
                </a:lnTo>
                <a:lnTo>
                  <a:pt x="0" y="0"/>
                </a:lnTo>
                <a:close/>
              </a:path>
            </a:pathLst>
          </a:custGeom>
          <a:blipFill>
            <a:blip r:embed="rId3"/>
            <a:stretch>
              <a:fillRect/>
            </a:stretch>
          </a:blipFill>
        </p:spPr>
        <p:txBody>
          <a:bodyPr/>
          <a:lstStyle/>
          <a:p>
            <a:endParaRPr lang="en-GB"/>
          </a:p>
        </p:txBody>
      </p:sp>
      <p:sp>
        <p:nvSpPr>
          <p:cNvPr id="4" name="Freeform 4"/>
          <p:cNvSpPr/>
          <p:nvPr/>
        </p:nvSpPr>
        <p:spPr>
          <a:xfrm>
            <a:off x="4283941" y="724610"/>
            <a:ext cx="3823301" cy="4418890"/>
          </a:xfrm>
          <a:custGeom>
            <a:avLst/>
            <a:gdLst/>
            <a:ahLst/>
            <a:cxnLst/>
            <a:rect l="l" t="t" r="r" b="b"/>
            <a:pathLst>
              <a:path w="3823301" h="4418890">
                <a:moveTo>
                  <a:pt x="0" y="0"/>
                </a:moveTo>
                <a:lnTo>
                  <a:pt x="3823301" y="0"/>
                </a:lnTo>
                <a:lnTo>
                  <a:pt x="3823301" y="4418890"/>
                </a:lnTo>
                <a:lnTo>
                  <a:pt x="0" y="4418890"/>
                </a:lnTo>
                <a:lnTo>
                  <a:pt x="0" y="0"/>
                </a:lnTo>
                <a:close/>
              </a:path>
            </a:pathLst>
          </a:custGeom>
          <a:blipFill>
            <a:blip r:embed="rId4"/>
            <a:stretch>
              <a:fillRect/>
            </a:stretch>
          </a:blipFill>
        </p:spPr>
        <p:txBody>
          <a:bodyPr/>
          <a:lstStyle/>
          <a:p>
            <a:endParaRPr lang="en-GB"/>
          </a:p>
        </p:txBody>
      </p:sp>
      <p:sp>
        <p:nvSpPr>
          <p:cNvPr id="5" name="Freeform 5"/>
          <p:cNvSpPr/>
          <p:nvPr/>
        </p:nvSpPr>
        <p:spPr>
          <a:xfrm>
            <a:off x="0" y="5134692"/>
            <a:ext cx="4283941" cy="5152308"/>
          </a:xfrm>
          <a:custGeom>
            <a:avLst/>
            <a:gdLst/>
            <a:ahLst/>
            <a:cxnLst/>
            <a:rect l="l" t="t" r="r" b="b"/>
            <a:pathLst>
              <a:path w="4283941" h="5152308">
                <a:moveTo>
                  <a:pt x="0" y="0"/>
                </a:moveTo>
                <a:lnTo>
                  <a:pt x="4283941" y="0"/>
                </a:lnTo>
                <a:lnTo>
                  <a:pt x="4283941" y="5152308"/>
                </a:lnTo>
                <a:lnTo>
                  <a:pt x="0" y="5152308"/>
                </a:lnTo>
                <a:lnTo>
                  <a:pt x="0" y="0"/>
                </a:lnTo>
                <a:close/>
              </a:path>
            </a:pathLst>
          </a:custGeom>
          <a:blipFill>
            <a:blip r:embed="rId5"/>
            <a:stretch>
              <a:fillRect/>
            </a:stretch>
          </a:blipFill>
        </p:spPr>
        <p:txBody>
          <a:bodyPr/>
          <a:lstStyle/>
          <a:p>
            <a:endParaRPr lang="en-GB"/>
          </a:p>
        </p:txBody>
      </p:sp>
      <p:sp>
        <p:nvSpPr>
          <p:cNvPr id="6" name="Freeform 6"/>
          <p:cNvSpPr/>
          <p:nvPr/>
        </p:nvSpPr>
        <p:spPr>
          <a:xfrm>
            <a:off x="4283941" y="5143500"/>
            <a:ext cx="4233781" cy="5146569"/>
          </a:xfrm>
          <a:custGeom>
            <a:avLst/>
            <a:gdLst/>
            <a:ahLst/>
            <a:cxnLst/>
            <a:rect l="l" t="t" r="r" b="b"/>
            <a:pathLst>
              <a:path w="4233781" h="5146569">
                <a:moveTo>
                  <a:pt x="0" y="0"/>
                </a:moveTo>
                <a:lnTo>
                  <a:pt x="4233782" y="0"/>
                </a:lnTo>
                <a:lnTo>
                  <a:pt x="4233782" y="5146569"/>
                </a:lnTo>
                <a:lnTo>
                  <a:pt x="0" y="5146569"/>
                </a:lnTo>
                <a:lnTo>
                  <a:pt x="0" y="0"/>
                </a:lnTo>
                <a:close/>
              </a:path>
            </a:pathLst>
          </a:custGeom>
          <a:blipFill>
            <a:blip r:embed="rId6"/>
            <a:stretch>
              <a:fillRect/>
            </a:stretch>
          </a:blipFill>
        </p:spPr>
        <p:txBody>
          <a:bodyPr/>
          <a:lstStyle/>
          <a:p>
            <a:endParaRPr lang="en-GB"/>
          </a:p>
        </p:txBody>
      </p:sp>
      <p:sp>
        <p:nvSpPr>
          <p:cNvPr id="7" name="TextBox 7"/>
          <p:cNvSpPr txBox="1"/>
          <p:nvPr/>
        </p:nvSpPr>
        <p:spPr>
          <a:xfrm>
            <a:off x="9293305" y="8273460"/>
            <a:ext cx="8994695" cy="604520"/>
          </a:xfrm>
          <a:prstGeom prst="rect">
            <a:avLst/>
          </a:prstGeom>
        </p:spPr>
        <p:txBody>
          <a:bodyPr lIns="0" tIns="0" rIns="0" bIns="0" rtlCol="0" anchor="t">
            <a:spAutoFit/>
          </a:bodyPr>
          <a:lstStyle/>
          <a:p>
            <a:pPr algn="ctr">
              <a:lnSpc>
                <a:spcPts val="4480"/>
              </a:lnSpc>
            </a:pPr>
            <a:r>
              <a:rPr lang="en-US" sz="3200">
                <a:solidFill>
                  <a:srgbClr val="000000"/>
                </a:solidFill>
                <a:latin typeface="Times New Roman"/>
              </a:rPr>
              <a:t>Đồ thị biểu thị số lần truy cập vào hành động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19" r="19"/>
          <a:stretch>
            <a:fillRect/>
          </a:stretch>
        </p:blipFill>
        <p:spPr>
          <a:xfrm>
            <a:off x="16412229" y="0"/>
            <a:ext cx="1875771" cy="1622542"/>
          </a:xfrm>
          <a:prstGeom prst="rect">
            <a:avLst/>
          </a:prstGeom>
        </p:spPr>
      </p:pic>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3018" b="3018"/>
          <a:stretch>
            <a:fillRect/>
          </a:stretch>
        </p:blipFill>
        <p:spPr>
          <a:xfrm>
            <a:off x="6285297" y="1622542"/>
            <a:ext cx="6084799" cy="8229600"/>
          </a:xfrm>
          <a:prstGeom prst="rect">
            <a:avLst/>
          </a:prstGeom>
        </p:spPr>
      </p:pic>
      <p:sp>
        <p:nvSpPr>
          <p:cNvPr id="4" name="Freeform 4"/>
          <p:cNvSpPr/>
          <p:nvPr/>
        </p:nvSpPr>
        <p:spPr>
          <a:xfrm>
            <a:off x="0" y="8426712"/>
            <a:ext cx="1365761" cy="1860288"/>
          </a:xfrm>
          <a:custGeom>
            <a:avLst/>
            <a:gdLst/>
            <a:ahLst/>
            <a:cxnLst/>
            <a:rect l="l" t="t" r="r" b="b"/>
            <a:pathLst>
              <a:path w="1365761" h="1860288">
                <a:moveTo>
                  <a:pt x="0" y="0"/>
                </a:moveTo>
                <a:lnTo>
                  <a:pt x="1365761" y="0"/>
                </a:lnTo>
                <a:lnTo>
                  <a:pt x="1365761" y="1860288"/>
                </a:lnTo>
                <a:lnTo>
                  <a:pt x="0" y="18602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5" name="TextBox 5"/>
          <p:cNvSpPr txBox="1"/>
          <p:nvPr/>
        </p:nvSpPr>
        <p:spPr>
          <a:xfrm>
            <a:off x="8210907" y="695325"/>
            <a:ext cx="1866186" cy="6572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Oswald Bold"/>
              </a:rPr>
              <a:t>KẾT QUẢ</a:t>
            </a:r>
          </a:p>
        </p:txBody>
      </p:sp>
    </p:spTree>
  </p:cSld>
  <p:clrMapOvr>
    <a:masterClrMapping/>
  </p:clrMapOvr>
  <p:timing>
    <p:tnLst>
      <p:par>
        <p:cTn id="1" dur="indefinite" restart="never" nodeType="tmRoot">
          <p:childTnLst>
            <p:video>
              <p:cMediaNode vol="0">
                <p:cTn id="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393" y="1506628"/>
            <a:ext cx="17675679" cy="7472680"/>
          </a:xfrm>
          <a:prstGeom prst="rect">
            <a:avLst/>
          </a:prstGeom>
        </p:spPr>
        <p:txBody>
          <a:bodyPr lIns="0" tIns="0" rIns="0" bIns="0" rtlCol="0" anchor="t">
            <a:spAutoFit/>
          </a:bodyPr>
          <a:lstStyle/>
          <a:p>
            <a:pPr algn="just">
              <a:lnSpc>
                <a:spcPts val="3919"/>
              </a:lnSpc>
            </a:pPr>
            <a:r>
              <a:rPr lang="en-US" sz="2799" dirty="0" err="1">
                <a:solidFill>
                  <a:srgbClr val="000000"/>
                </a:solidFill>
                <a:latin typeface="Arial Bold"/>
              </a:rPr>
              <a:t>Đánh</a:t>
            </a:r>
            <a:r>
              <a:rPr lang="en-US" sz="2799" dirty="0">
                <a:solidFill>
                  <a:srgbClr val="000000"/>
                </a:solidFill>
                <a:latin typeface="Arial Bold"/>
              </a:rPr>
              <a:t> </a:t>
            </a:r>
            <a:r>
              <a:rPr lang="en-US" sz="2799" dirty="0" err="1">
                <a:solidFill>
                  <a:srgbClr val="000000"/>
                </a:solidFill>
                <a:latin typeface="Arial Bold"/>
              </a:rPr>
              <a:t>giá</a:t>
            </a:r>
            <a:r>
              <a:rPr lang="en-US" sz="2799" dirty="0">
                <a:solidFill>
                  <a:srgbClr val="000000"/>
                </a:solidFill>
                <a:latin typeface="Arial Bold"/>
              </a:rPr>
              <a:t> </a:t>
            </a:r>
            <a:r>
              <a:rPr lang="en-US" sz="2799" dirty="0" err="1">
                <a:solidFill>
                  <a:srgbClr val="000000"/>
                </a:solidFill>
                <a:latin typeface="Arial Bold"/>
              </a:rPr>
              <a:t>về</a:t>
            </a:r>
            <a:r>
              <a:rPr lang="en-US" sz="2799" dirty="0">
                <a:solidFill>
                  <a:srgbClr val="000000"/>
                </a:solidFill>
                <a:latin typeface="Arial Bold"/>
              </a:rPr>
              <a:t> </a:t>
            </a:r>
            <a:r>
              <a:rPr lang="en-US" sz="2799" dirty="0" err="1">
                <a:solidFill>
                  <a:srgbClr val="000000"/>
                </a:solidFill>
                <a:latin typeface="Arial Bold"/>
              </a:rPr>
              <a:t>mô</a:t>
            </a:r>
            <a:r>
              <a:rPr lang="en-US" sz="2799" dirty="0">
                <a:solidFill>
                  <a:srgbClr val="000000"/>
                </a:solidFill>
                <a:latin typeface="Arial Bold"/>
              </a:rPr>
              <a:t> </a:t>
            </a:r>
            <a:r>
              <a:rPr lang="en-US" sz="2799" dirty="0" err="1">
                <a:solidFill>
                  <a:srgbClr val="000000"/>
                </a:solidFill>
                <a:latin typeface="Arial Bold"/>
              </a:rPr>
              <a:t>hình</a:t>
            </a:r>
            <a:r>
              <a:rPr lang="en-US" sz="2799" dirty="0">
                <a:solidFill>
                  <a:srgbClr val="000000"/>
                </a:solidFill>
                <a:latin typeface="Arial Bold"/>
              </a:rPr>
              <a:t>:</a:t>
            </a:r>
            <a:r>
              <a:rPr lang="en-US" sz="2799" dirty="0">
                <a:solidFill>
                  <a:srgbClr val="000000"/>
                </a:solidFill>
                <a:latin typeface="Arial"/>
              </a:rPr>
              <a:t> </a:t>
            </a:r>
            <a:r>
              <a:rPr lang="en-US" sz="2799" dirty="0" err="1">
                <a:solidFill>
                  <a:srgbClr val="000000"/>
                </a:solidFill>
                <a:latin typeface="Arial"/>
              </a:rPr>
              <a:t>Kết</a:t>
            </a:r>
            <a:r>
              <a:rPr lang="en-US" sz="2799" dirty="0">
                <a:solidFill>
                  <a:srgbClr val="000000"/>
                </a:solidFill>
                <a:latin typeface="Arial"/>
              </a:rPr>
              <a:t> </a:t>
            </a:r>
            <a:r>
              <a:rPr lang="en-US" sz="2799" dirty="0" err="1">
                <a:solidFill>
                  <a:srgbClr val="000000"/>
                </a:solidFill>
                <a:latin typeface="Arial"/>
              </a:rPr>
              <a:t>quả</a:t>
            </a:r>
            <a:r>
              <a:rPr lang="en-US" sz="2799" dirty="0">
                <a:solidFill>
                  <a:srgbClr val="000000"/>
                </a:solidFill>
                <a:latin typeface="Arial"/>
              </a:rPr>
              <a:t> </a:t>
            </a:r>
            <a:r>
              <a:rPr lang="en-US" sz="2799" dirty="0" err="1">
                <a:solidFill>
                  <a:srgbClr val="000000"/>
                </a:solidFill>
                <a:latin typeface="Arial"/>
              </a:rPr>
              <a:t>đào</a:t>
            </a:r>
            <a:r>
              <a:rPr lang="en-US" sz="2799" dirty="0">
                <a:solidFill>
                  <a:srgbClr val="000000"/>
                </a:solidFill>
                <a:latin typeface="Arial"/>
              </a:rPr>
              <a:t> </a:t>
            </a:r>
            <a:r>
              <a:rPr lang="en-US" sz="2799" dirty="0" err="1">
                <a:solidFill>
                  <a:srgbClr val="000000"/>
                </a:solidFill>
                <a:latin typeface="Arial"/>
              </a:rPr>
              <a:t>tạo</a:t>
            </a:r>
            <a:r>
              <a:rPr lang="en-US" sz="2799" dirty="0">
                <a:solidFill>
                  <a:srgbClr val="000000"/>
                </a:solidFill>
                <a:latin typeface="Arial"/>
              </a:rPr>
              <a:t> </a:t>
            </a:r>
            <a:r>
              <a:rPr lang="en-US" sz="2799" dirty="0" err="1">
                <a:solidFill>
                  <a:srgbClr val="000000"/>
                </a:solidFill>
                <a:latin typeface="Arial"/>
              </a:rPr>
              <a:t>mô</a:t>
            </a:r>
            <a:r>
              <a:rPr lang="en-US" sz="2799" dirty="0">
                <a:solidFill>
                  <a:srgbClr val="000000"/>
                </a:solidFill>
                <a:latin typeface="Arial"/>
              </a:rPr>
              <a:t> </a:t>
            </a:r>
            <a:r>
              <a:rPr lang="en-US" sz="2799" dirty="0" err="1">
                <a:solidFill>
                  <a:srgbClr val="000000"/>
                </a:solidFill>
                <a:latin typeface="Arial"/>
              </a:rPr>
              <a:t>hình</a:t>
            </a:r>
            <a:r>
              <a:rPr lang="en-US" sz="2799" dirty="0">
                <a:solidFill>
                  <a:srgbClr val="000000"/>
                </a:solidFill>
                <a:latin typeface="Arial"/>
              </a:rPr>
              <a:t> </a:t>
            </a:r>
            <a:r>
              <a:rPr lang="en-US" sz="2799" dirty="0" err="1">
                <a:solidFill>
                  <a:srgbClr val="000000"/>
                </a:solidFill>
                <a:latin typeface="Arial"/>
              </a:rPr>
              <a:t>tốt</a:t>
            </a:r>
            <a:r>
              <a:rPr lang="en-US" sz="2799" dirty="0">
                <a:solidFill>
                  <a:srgbClr val="000000"/>
                </a:solidFill>
                <a:latin typeface="Arial"/>
              </a:rPr>
              <a:t>, </a:t>
            </a:r>
            <a:r>
              <a:rPr lang="en-US" sz="2799" dirty="0" err="1">
                <a:solidFill>
                  <a:srgbClr val="000000"/>
                </a:solidFill>
                <a:latin typeface="Arial"/>
              </a:rPr>
              <a:t>mô</a:t>
            </a:r>
            <a:r>
              <a:rPr lang="en-US" sz="2799" dirty="0">
                <a:solidFill>
                  <a:srgbClr val="000000"/>
                </a:solidFill>
                <a:latin typeface="Arial"/>
              </a:rPr>
              <a:t> </a:t>
            </a:r>
            <a:r>
              <a:rPr lang="en-US" sz="2799" dirty="0" err="1">
                <a:solidFill>
                  <a:srgbClr val="000000"/>
                </a:solidFill>
                <a:latin typeface="Arial"/>
              </a:rPr>
              <a:t>hình</a:t>
            </a:r>
            <a:r>
              <a:rPr lang="en-US" sz="2799" dirty="0">
                <a:solidFill>
                  <a:srgbClr val="000000"/>
                </a:solidFill>
                <a:latin typeface="Arial"/>
              </a:rPr>
              <a:t> </a:t>
            </a:r>
            <a:r>
              <a:rPr lang="en-US" sz="2799" dirty="0" err="1">
                <a:solidFill>
                  <a:srgbClr val="000000"/>
                </a:solidFill>
                <a:latin typeface="Arial"/>
              </a:rPr>
              <a:t>có</a:t>
            </a:r>
            <a:r>
              <a:rPr lang="en-US" sz="2799" dirty="0">
                <a:solidFill>
                  <a:srgbClr val="000000"/>
                </a:solidFill>
                <a:latin typeface="Arial"/>
              </a:rPr>
              <a:t> </a:t>
            </a:r>
            <a:r>
              <a:rPr lang="en-US" sz="2799" dirty="0" err="1">
                <a:solidFill>
                  <a:srgbClr val="000000"/>
                </a:solidFill>
                <a:latin typeface="Arial"/>
              </a:rPr>
              <a:t>khả</a:t>
            </a:r>
            <a:r>
              <a:rPr lang="en-US" sz="2799" dirty="0">
                <a:solidFill>
                  <a:srgbClr val="000000"/>
                </a:solidFill>
                <a:latin typeface="Arial"/>
              </a:rPr>
              <a:t> </a:t>
            </a:r>
            <a:r>
              <a:rPr lang="en-US" sz="2799" dirty="0" err="1">
                <a:solidFill>
                  <a:srgbClr val="000000"/>
                </a:solidFill>
                <a:latin typeface="Arial"/>
              </a:rPr>
              <a:t>năng</a:t>
            </a:r>
            <a:r>
              <a:rPr lang="en-US" sz="2799" dirty="0">
                <a:solidFill>
                  <a:srgbClr val="000000"/>
                </a:solidFill>
                <a:latin typeface="Arial"/>
              </a:rPr>
              <a:t> </a:t>
            </a:r>
            <a:r>
              <a:rPr lang="en-US" sz="2799" dirty="0" err="1">
                <a:solidFill>
                  <a:srgbClr val="000000"/>
                </a:solidFill>
                <a:latin typeface="Arial"/>
              </a:rPr>
              <a:t>học</a:t>
            </a:r>
            <a:r>
              <a:rPr lang="en-US" sz="2799" dirty="0">
                <a:solidFill>
                  <a:srgbClr val="000000"/>
                </a:solidFill>
                <a:latin typeface="Arial"/>
              </a:rPr>
              <a:t> </a:t>
            </a:r>
            <a:r>
              <a:rPr lang="en-US" sz="2799" dirty="0" err="1">
                <a:solidFill>
                  <a:srgbClr val="000000"/>
                </a:solidFill>
                <a:latin typeface="Arial"/>
              </a:rPr>
              <a:t>và</a:t>
            </a:r>
            <a:r>
              <a:rPr lang="en-US" sz="2799" dirty="0">
                <a:solidFill>
                  <a:srgbClr val="000000"/>
                </a:solidFill>
                <a:latin typeface="Arial"/>
              </a:rPr>
              <a:t> </a:t>
            </a:r>
            <a:r>
              <a:rPr lang="en-US" sz="2799" dirty="0" err="1">
                <a:solidFill>
                  <a:srgbClr val="000000"/>
                </a:solidFill>
                <a:latin typeface="Arial"/>
              </a:rPr>
              <a:t>hiểu</a:t>
            </a:r>
            <a:r>
              <a:rPr lang="en-US" sz="2799" dirty="0">
                <a:solidFill>
                  <a:srgbClr val="000000"/>
                </a:solidFill>
                <a:latin typeface="Arial"/>
              </a:rPr>
              <a:t> </a:t>
            </a:r>
            <a:r>
              <a:rPr lang="en-US" sz="2799" dirty="0" err="1">
                <a:solidFill>
                  <a:srgbClr val="000000"/>
                </a:solidFill>
                <a:latin typeface="Arial"/>
              </a:rPr>
              <a:t>được</a:t>
            </a:r>
            <a:r>
              <a:rPr lang="en-US" sz="2799" dirty="0">
                <a:solidFill>
                  <a:srgbClr val="000000"/>
                </a:solidFill>
                <a:latin typeface="Arial"/>
              </a:rPr>
              <a:t> </a:t>
            </a:r>
            <a:r>
              <a:rPr lang="en-US" sz="2799" dirty="0" err="1">
                <a:solidFill>
                  <a:srgbClr val="000000"/>
                </a:solidFill>
                <a:latin typeface="Arial"/>
              </a:rPr>
              <a:t>các</a:t>
            </a:r>
            <a:r>
              <a:rPr lang="en-US" sz="2799" dirty="0">
                <a:solidFill>
                  <a:srgbClr val="000000"/>
                </a:solidFill>
                <a:latin typeface="Arial"/>
              </a:rPr>
              <a:t> </a:t>
            </a:r>
            <a:r>
              <a:rPr lang="en-US" sz="2799" dirty="0" err="1">
                <a:solidFill>
                  <a:srgbClr val="000000"/>
                </a:solidFill>
                <a:latin typeface="Arial"/>
              </a:rPr>
              <a:t>quy</a:t>
            </a:r>
            <a:r>
              <a:rPr lang="en-US" sz="2799" dirty="0">
                <a:solidFill>
                  <a:srgbClr val="000000"/>
                </a:solidFill>
                <a:latin typeface="Arial"/>
              </a:rPr>
              <a:t> </a:t>
            </a:r>
            <a:r>
              <a:rPr lang="en-US" sz="2799" dirty="0" err="1">
                <a:solidFill>
                  <a:srgbClr val="000000"/>
                </a:solidFill>
                <a:latin typeface="Arial"/>
              </a:rPr>
              <a:t>tắc</a:t>
            </a:r>
            <a:r>
              <a:rPr lang="en-US" sz="2799" dirty="0">
                <a:solidFill>
                  <a:srgbClr val="000000"/>
                </a:solidFill>
                <a:latin typeface="Arial"/>
              </a:rPr>
              <a:t> </a:t>
            </a:r>
            <a:r>
              <a:rPr lang="en-US" sz="2799" dirty="0" err="1">
                <a:solidFill>
                  <a:srgbClr val="000000"/>
                </a:solidFill>
                <a:latin typeface="Arial"/>
              </a:rPr>
              <a:t>và</a:t>
            </a:r>
            <a:r>
              <a:rPr lang="en-US" sz="2799" dirty="0">
                <a:solidFill>
                  <a:srgbClr val="000000"/>
                </a:solidFill>
                <a:latin typeface="Arial"/>
              </a:rPr>
              <a:t> </a:t>
            </a:r>
            <a:r>
              <a:rPr lang="en-US" sz="2799" dirty="0" err="1">
                <a:solidFill>
                  <a:srgbClr val="000000"/>
                </a:solidFill>
                <a:latin typeface="Arial"/>
              </a:rPr>
              <a:t>chiến</a:t>
            </a:r>
            <a:r>
              <a:rPr lang="en-US" sz="2799" dirty="0">
                <a:solidFill>
                  <a:srgbClr val="000000"/>
                </a:solidFill>
                <a:latin typeface="Arial"/>
              </a:rPr>
              <a:t> </a:t>
            </a:r>
            <a:r>
              <a:rPr lang="en-US" sz="2799" dirty="0" err="1">
                <a:solidFill>
                  <a:srgbClr val="000000"/>
                </a:solidFill>
                <a:latin typeface="Arial"/>
              </a:rPr>
              <a:t>thuật</a:t>
            </a:r>
            <a:r>
              <a:rPr lang="en-US" sz="2799" dirty="0">
                <a:solidFill>
                  <a:srgbClr val="000000"/>
                </a:solidFill>
                <a:latin typeface="Arial"/>
              </a:rPr>
              <a:t> </a:t>
            </a:r>
            <a:r>
              <a:rPr lang="en-US" sz="2799" dirty="0" err="1">
                <a:solidFill>
                  <a:srgbClr val="000000"/>
                </a:solidFill>
                <a:latin typeface="Arial"/>
              </a:rPr>
              <a:t>trong</a:t>
            </a:r>
            <a:r>
              <a:rPr lang="en-US" sz="2799" dirty="0">
                <a:solidFill>
                  <a:srgbClr val="000000"/>
                </a:solidFill>
                <a:latin typeface="Arial"/>
              </a:rPr>
              <a:t> </a:t>
            </a:r>
            <a:r>
              <a:rPr lang="en-US" sz="2799" dirty="0" err="1">
                <a:solidFill>
                  <a:srgbClr val="000000"/>
                </a:solidFill>
                <a:latin typeface="Arial"/>
              </a:rPr>
              <a:t>trò</a:t>
            </a:r>
            <a:r>
              <a:rPr lang="en-US" sz="2799" dirty="0">
                <a:solidFill>
                  <a:srgbClr val="000000"/>
                </a:solidFill>
                <a:latin typeface="Arial"/>
              </a:rPr>
              <a:t> </a:t>
            </a:r>
            <a:r>
              <a:rPr lang="en-US" sz="2799" dirty="0" err="1">
                <a:solidFill>
                  <a:srgbClr val="000000"/>
                </a:solidFill>
                <a:latin typeface="Arial"/>
              </a:rPr>
              <a:t>chơi</a:t>
            </a:r>
            <a:r>
              <a:rPr lang="en-US" sz="2799" dirty="0">
                <a:solidFill>
                  <a:srgbClr val="000000"/>
                </a:solidFill>
                <a:latin typeface="Arial"/>
              </a:rPr>
              <a:t> </a:t>
            </a:r>
            <a:r>
              <a:rPr lang="en-US" sz="2799" dirty="0" err="1">
                <a:solidFill>
                  <a:srgbClr val="000000"/>
                </a:solidFill>
                <a:latin typeface="Arial"/>
              </a:rPr>
              <a:t>cờ</a:t>
            </a:r>
            <a:r>
              <a:rPr lang="en-US" sz="2799" dirty="0">
                <a:solidFill>
                  <a:srgbClr val="000000"/>
                </a:solidFill>
                <a:latin typeface="Arial"/>
              </a:rPr>
              <a:t> Caro, </a:t>
            </a:r>
            <a:r>
              <a:rPr lang="en-US" sz="2799" dirty="0" err="1">
                <a:solidFill>
                  <a:srgbClr val="000000"/>
                </a:solidFill>
                <a:latin typeface="Arial"/>
              </a:rPr>
              <a:t>hiệu</a:t>
            </a:r>
            <a:r>
              <a:rPr lang="en-US" sz="2799" dirty="0">
                <a:solidFill>
                  <a:srgbClr val="000000"/>
                </a:solidFill>
                <a:latin typeface="Arial"/>
              </a:rPr>
              <a:t> </a:t>
            </a:r>
            <a:r>
              <a:rPr lang="en-US" sz="2799" dirty="0" err="1">
                <a:solidFill>
                  <a:srgbClr val="000000"/>
                </a:solidFill>
                <a:latin typeface="Arial"/>
              </a:rPr>
              <a:t>suất</a:t>
            </a:r>
            <a:r>
              <a:rPr lang="en-US" sz="2799" dirty="0">
                <a:solidFill>
                  <a:srgbClr val="000000"/>
                </a:solidFill>
                <a:latin typeface="Arial"/>
              </a:rPr>
              <a:t> </a:t>
            </a:r>
            <a:r>
              <a:rPr lang="en-US" sz="2799" dirty="0" err="1">
                <a:solidFill>
                  <a:srgbClr val="000000"/>
                </a:solidFill>
                <a:latin typeface="Arial"/>
              </a:rPr>
              <a:t>chơi</a:t>
            </a:r>
            <a:r>
              <a:rPr lang="en-US" sz="2799" dirty="0">
                <a:solidFill>
                  <a:srgbClr val="000000"/>
                </a:solidFill>
                <a:latin typeface="Arial"/>
              </a:rPr>
              <a:t> </a:t>
            </a:r>
            <a:r>
              <a:rPr lang="en-US" sz="2799" dirty="0" err="1">
                <a:solidFill>
                  <a:srgbClr val="000000"/>
                </a:solidFill>
                <a:latin typeface="Arial"/>
              </a:rPr>
              <a:t>cao</a:t>
            </a:r>
            <a:r>
              <a:rPr lang="en-US" sz="2799" dirty="0">
                <a:solidFill>
                  <a:srgbClr val="000000"/>
                </a:solidFill>
                <a:latin typeface="Arial"/>
              </a:rPr>
              <a:t>. </a:t>
            </a:r>
            <a:r>
              <a:rPr lang="en-US" sz="2799" dirty="0" err="1">
                <a:solidFill>
                  <a:srgbClr val="000000"/>
                </a:solidFill>
                <a:latin typeface="Arial"/>
              </a:rPr>
              <a:t>Mô</a:t>
            </a:r>
            <a:r>
              <a:rPr lang="en-US" sz="2799" dirty="0">
                <a:solidFill>
                  <a:srgbClr val="000000"/>
                </a:solidFill>
                <a:latin typeface="Arial"/>
              </a:rPr>
              <a:t> </a:t>
            </a:r>
            <a:r>
              <a:rPr lang="en-US" sz="2799" dirty="0" err="1">
                <a:solidFill>
                  <a:srgbClr val="000000"/>
                </a:solidFill>
                <a:latin typeface="Arial"/>
              </a:rPr>
              <a:t>hình</a:t>
            </a:r>
            <a:r>
              <a:rPr lang="en-US" sz="2799" dirty="0">
                <a:solidFill>
                  <a:srgbClr val="000000"/>
                </a:solidFill>
                <a:latin typeface="Arial"/>
              </a:rPr>
              <a:t> </a:t>
            </a:r>
            <a:r>
              <a:rPr lang="en-US" sz="2799" dirty="0" err="1">
                <a:solidFill>
                  <a:srgbClr val="000000"/>
                </a:solidFill>
                <a:latin typeface="Arial"/>
              </a:rPr>
              <a:t>có</a:t>
            </a:r>
            <a:r>
              <a:rPr lang="en-US" sz="2799" dirty="0">
                <a:solidFill>
                  <a:srgbClr val="000000"/>
                </a:solidFill>
                <a:latin typeface="Arial"/>
              </a:rPr>
              <a:t> </a:t>
            </a:r>
            <a:r>
              <a:rPr lang="en-US" sz="2799" dirty="0" err="1">
                <a:solidFill>
                  <a:srgbClr val="000000"/>
                </a:solidFill>
                <a:latin typeface="Arial"/>
              </a:rPr>
              <a:t>thể</a:t>
            </a:r>
            <a:r>
              <a:rPr lang="en-US" sz="2799" dirty="0">
                <a:solidFill>
                  <a:srgbClr val="000000"/>
                </a:solidFill>
                <a:latin typeface="Arial"/>
              </a:rPr>
              <a:t> </a:t>
            </a:r>
            <a:r>
              <a:rPr lang="en-US" sz="2799" dirty="0" err="1">
                <a:solidFill>
                  <a:srgbClr val="000000"/>
                </a:solidFill>
                <a:latin typeface="Arial"/>
              </a:rPr>
              <a:t>đánh</a:t>
            </a:r>
            <a:r>
              <a:rPr lang="en-US" sz="2799" dirty="0">
                <a:solidFill>
                  <a:srgbClr val="000000"/>
                </a:solidFill>
                <a:latin typeface="Arial"/>
              </a:rPr>
              <a:t> </a:t>
            </a:r>
            <a:r>
              <a:rPr lang="en-US" sz="2799" dirty="0" err="1">
                <a:solidFill>
                  <a:srgbClr val="000000"/>
                </a:solidFill>
                <a:latin typeface="Arial"/>
              </a:rPr>
              <a:t>bại</a:t>
            </a:r>
            <a:r>
              <a:rPr lang="en-US" sz="2799" dirty="0">
                <a:solidFill>
                  <a:srgbClr val="000000"/>
                </a:solidFill>
                <a:latin typeface="Arial"/>
              </a:rPr>
              <a:t> </a:t>
            </a:r>
            <a:r>
              <a:rPr lang="en-US" sz="2799" dirty="0" err="1">
                <a:solidFill>
                  <a:srgbClr val="000000"/>
                </a:solidFill>
                <a:latin typeface="Arial"/>
              </a:rPr>
              <a:t>hoặc</a:t>
            </a:r>
            <a:r>
              <a:rPr lang="en-US" sz="2799" dirty="0">
                <a:solidFill>
                  <a:srgbClr val="000000"/>
                </a:solidFill>
                <a:latin typeface="Arial"/>
              </a:rPr>
              <a:t> </a:t>
            </a:r>
            <a:r>
              <a:rPr lang="en-US" sz="2799" dirty="0" err="1">
                <a:solidFill>
                  <a:srgbClr val="000000"/>
                </a:solidFill>
                <a:latin typeface="Arial"/>
              </a:rPr>
              <a:t>chơi</a:t>
            </a:r>
            <a:r>
              <a:rPr lang="en-US" sz="2799" dirty="0">
                <a:solidFill>
                  <a:srgbClr val="000000"/>
                </a:solidFill>
                <a:latin typeface="Arial"/>
              </a:rPr>
              <a:t> </a:t>
            </a:r>
            <a:r>
              <a:rPr lang="en-US" sz="2799" dirty="0" err="1">
                <a:solidFill>
                  <a:srgbClr val="000000"/>
                </a:solidFill>
                <a:latin typeface="Arial"/>
              </a:rPr>
              <a:t>hòa</a:t>
            </a:r>
            <a:r>
              <a:rPr lang="en-US" sz="2799" dirty="0">
                <a:solidFill>
                  <a:srgbClr val="000000"/>
                </a:solidFill>
                <a:latin typeface="Arial"/>
              </a:rPr>
              <a:t> </a:t>
            </a:r>
            <a:r>
              <a:rPr lang="en-US" sz="2799" dirty="0" err="1">
                <a:solidFill>
                  <a:srgbClr val="000000"/>
                </a:solidFill>
                <a:latin typeface="Arial"/>
              </a:rPr>
              <a:t>với</a:t>
            </a:r>
            <a:r>
              <a:rPr lang="en-US" sz="2799" dirty="0">
                <a:solidFill>
                  <a:srgbClr val="000000"/>
                </a:solidFill>
                <a:latin typeface="Arial"/>
              </a:rPr>
              <a:t> </a:t>
            </a:r>
            <a:r>
              <a:rPr lang="en-US" sz="2799" dirty="0" err="1">
                <a:solidFill>
                  <a:srgbClr val="000000"/>
                </a:solidFill>
                <a:latin typeface="Arial"/>
              </a:rPr>
              <a:t>người</a:t>
            </a:r>
            <a:r>
              <a:rPr lang="en-US" sz="2799" dirty="0">
                <a:solidFill>
                  <a:srgbClr val="000000"/>
                </a:solidFill>
                <a:latin typeface="Arial"/>
              </a:rPr>
              <a:t> </a:t>
            </a:r>
            <a:r>
              <a:rPr lang="en-US" sz="2799" dirty="0" err="1">
                <a:solidFill>
                  <a:srgbClr val="000000"/>
                </a:solidFill>
                <a:latin typeface="Arial"/>
              </a:rPr>
              <a:t>chơi</a:t>
            </a:r>
            <a:r>
              <a:rPr lang="en-US" sz="2799" dirty="0">
                <a:solidFill>
                  <a:srgbClr val="000000"/>
                </a:solidFill>
                <a:latin typeface="Arial"/>
              </a:rPr>
              <a:t> </a:t>
            </a:r>
            <a:r>
              <a:rPr lang="en-US" sz="2799" dirty="0" err="1">
                <a:solidFill>
                  <a:srgbClr val="000000"/>
                </a:solidFill>
                <a:latin typeface="Arial"/>
              </a:rPr>
              <a:t>trong</a:t>
            </a:r>
            <a:r>
              <a:rPr lang="en-US" sz="2799" dirty="0">
                <a:solidFill>
                  <a:srgbClr val="000000"/>
                </a:solidFill>
                <a:latin typeface="Arial"/>
              </a:rPr>
              <a:t> </a:t>
            </a:r>
            <a:r>
              <a:rPr lang="en-US" sz="2799" dirty="0" err="1">
                <a:solidFill>
                  <a:srgbClr val="000000"/>
                </a:solidFill>
                <a:latin typeface="Arial"/>
              </a:rPr>
              <a:t>nhiều</a:t>
            </a:r>
            <a:r>
              <a:rPr lang="en-US" sz="2799" dirty="0">
                <a:solidFill>
                  <a:srgbClr val="000000"/>
                </a:solidFill>
                <a:latin typeface="Arial"/>
              </a:rPr>
              <a:t> </a:t>
            </a:r>
            <a:r>
              <a:rPr lang="en-US" sz="2799" dirty="0" err="1">
                <a:solidFill>
                  <a:srgbClr val="000000"/>
                </a:solidFill>
                <a:latin typeface="Arial"/>
              </a:rPr>
              <a:t>trường</a:t>
            </a:r>
            <a:r>
              <a:rPr lang="en-US" sz="2799" dirty="0">
                <a:solidFill>
                  <a:srgbClr val="000000"/>
                </a:solidFill>
                <a:latin typeface="Arial"/>
              </a:rPr>
              <a:t> </a:t>
            </a:r>
            <a:r>
              <a:rPr lang="en-US" sz="2799" dirty="0" err="1">
                <a:solidFill>
                  <a:srgbClr val="000000"/>
                </a:solidFill>
                <a:latin typeface="Arial"/>
              </a:rPr>
              <a:t>hợp</a:t>
            </a:r>
            <a:r>
              <a:rPr lang="en-US" sz="2799" dirty="0">
                <a:solidFill>
                  <a:srgbClr val="000000"/>
                </a:solidFill>
                <a:latin typeface="Arial"/>
              </a:rPr>
              <a:t>.</a:t>
            </a:r>
          </a:p>
          <a:p>
            <a:pPr algn="just">
              <a:lnSpc>
                <a:spcPts val="3919"/>
              </a:lnSpc>
            </a:pPr>
            <a:r>
              <a:rPr lang="en-US" sz="2799" dirty="0">
                <a:solidFill>
                  <a:srgbClr val="000000"/>
                </a:solidFill>
                <a:latin typeface="Arial"/>
              </a:rPr>
              <a:t>=&gt; AlphaGo Zero </a:t>
            </a:r>
            <a:r>
              <a:rPr lang="en-US" sz="2799" dirty="0" err="1">
                <a:solidFill>
                  <a:srgbClr val="000000"/>
                </a:solidFill>
                <a:latin typeface="Arial"/>
              </a:rPr>
              <a:t>kết</a:t>
            </a:r>
            <a:r>
              <a:rPr lang="en-US" sz="2799" dirty="0">
                <a:solidFill>
                  <a:srgbClr val="000000"/>
                </a:solidFill>
                <a:latin typeface="Arial"/>
              </a:rPr>
              <a:t> </a:t>
            </a:r>
            <a:r>
              <a:rPr lang="en-US" sz="2799" dirty="0" err="1">
                <a:solidFill>
                  <a:srgbClr val="000000"/>
                </a:solidFill>
                <a:latin typeface="Arial"/>
              </a:rPr>
              <a:t>hợp</a:t>
            </a:r>
            <a:r>
              <a:rPr lang="en-US" sz="2799" dirty="0">
                <a:solidFill>
                  <a:srgbClr val="000000"/>
                </a:solidFill>
                <a:latin typeface="Arial"/>
              </a:rPr>
              <a:t> </a:t>
            </a:r>
            <a:r>
              <a:rPr lang="en-US" sz="2799" dirty="0" err="1">
                <a:solidFill>
                  <a:srgbClr val="000000"/>
                </a:solidFill>
                <a:latin typeface="Arial"/>
              </a:rPr>
              <a:t>với</a:t>
            </a:r>
            <a:r>
              <a:rPr lang="en-US" sz="2799" dirty="0">
                <a:solidFill>
                  <a:srgbClr val="000000"/>
                </a:solidFill>
                <a:latin typeface="Arial"/>
              </a:rPr>
              <a:t> MCTS </a:t>
            </a:r>
            <a:r>
              <a:rPr lang="en-US" sz="2799" dirty="0" err="1">
                <a:solidFill>
                  <a:srgbClr val="000000"/>
                </a:solidFill>
                <a:latin typeface="Arial"/>
              </a:rPr>
              <a:t>đã</a:t>
            </a:r>
            <a:r>
              <a:rPr lang="en-US" sz="2799" dirty="0">
                <a:solidFill>
                  <a:srgbClr val="000000"/>
                </a:solidFill>
                <a:latin typeface="Arial"/>
              </a:rPr>
              <a:t> </a:t>
            </a:r>
            <a:r>
              <a:rPr lang="en-US" sz="2799" dirty="0" err="1">
                <a:solidFill>
                  <a:srgbClr val="000000"/>
                </a:solidFill>
                <a:latin typeface="Arial"/>
              </a:rPr>
              <a:t>đạt</a:t>
            </a:r>
            <a:r>
              <a:rPr lang="en-US" sz="2799" dirty="0">
                <a:solidFill>
                  <a:srgbClr val="000000"/>
                </a:solidFill>
                <a:latin typeface="Arial"/>
              </a:rPr>
              <a:t> </a:t>
            </a:r>
            <a:r>
              <a:rPr lang="en-US" sz="2799" dirty="0" err="1">
                <a:solidFill>
                  <a:srgbClr val="000000"/>
                </a:solidFill>
                <a:latin typeface="Arial"/>
              </a:rPr>
              <a:t>được</a:t>
            </a:r>
            <a:r>
              <a:rPr lang="en-US" sz="2799" dirty="0">
                <a:solidFill>
                  <a:srgbClr val="000000"/>
                </a:solidFill>
                <a:latin typeface="Arial"/>
              </a:rPr>
              <a:t> </a:t>
            </a:r>
            <a:r>
              <a:rPr lang="en-US" sz="2799" dirty="0" err="1">
                <a:solidFill>
                  <a:srgbClr val="000000"/>
                </a:solidFill>
                <a:latin typeface="Arial"/>
              </a:rPr>
              <a:t>kết</a:t>
            </a:r>
            <a:r>
              <a:rPr lang="en-US" sz="2799" dirty="0">
                <a:solidFill>
                  <a:srgbClr val="000000"/>
                </a:solidFill>
                <a:latin typeface="Arial"/>
              </a:rPr>
              <a:t> </a:t>
            </a:r>
            <a:r>
              <a:rPr lang="en-US" sz="2799" dirty="0" err="1">
                <a:solidFill>
                  <a:srgbClr val="000000"/>
                </a:solidFill>
                <a:latin typeface="Arial"/>
              </a:rPr>
              <a:t>quả</a:t>
            </a:r>
            <a:r>
              <a:rPr lang="en-US" sz="2799" dirty="0">
                <a:solidFill>
                  <a:srgbClr val="000000"/>
                </a:solidFill>
                <a:latin typeface="Arial"/>
              </a:rPr>
              <a:t> </a:t>
            </a:r>
            <a:r>
              <a:rPr lang="en-US" sz="2799" dirty="0" err="1">
                <a:solidFill>
                  <a:srgbClr val="000000"/>
                </a:solidFill>
                <a:latin typeface="Arial"/>
              </a:rPr>
              <a:t>rất</a:t>
            </a:r>
            <a:r>
              <a:rPr lang="en-US" sz="2799" dirty="0">
                <a:solidFill>
                  <a:srgbClr val="000000"/>
                </a:solidFill>
                <a:latin typeface="Arial"/>
              </a:rPr>
              <a:t> </a:t>
            </a:r>
            <a:r>
              <a:rPr lang="en-US" sz="2799" dirty="0" err="1">
                <a:solidFill>
                  <a:srgbClr val="000000"/>
                </a:solidFill>
                <a:latin typeface="Arial"/>
              </a:rPr>
              <a:t>tốt</a:t>
            </a:r>
            <a:r>
              <a:rPr lang="en-US" sz="2799" dirty="0">
                <a:solidFill>
                  <a:srgbClr val="000000"/>
                </a:solidFill>
                <a:latin typeface="Arial"/>
              </a:rPr>
              <a:t> </a:t>
            </a:r>
            <a:r>
              <a:rPr lang="en-US" sz="2799" dirty="0" err="1">
                <a:solidFill>
                  <a:srgbClr val="000000"/>
                </a:solidFill>
                <a:latin typeface="Arial"/>
              </a:rPr>
              <a:t>trong</a:t>
            </a:r>
            <a:r>
              <a:rPr lang="en-US" sz="2799" dirty="0">
                <a:solidFill>
                  <a:srgbClr val="000000"/>
                </a:solidFill>
                <a:latin typeface="Arial"/>
              </a:rPr>
              <a:t> </a:t>
            </a:r>
            <a:r>
              <a:rPr lang="en-US" sz="2799" dirty="0" err="1">
                <a:solidFill>
                  <a:srgbClr val="000000"/>
                </a:solidFill>
                <a:latin typeface="Arial"/>
              </a:rPr>
              <a:t>công</a:t>
            </a:r>
            <a:r>
              <a:rPr lang="en-US" sz="2799" dirty="0">
                <a:solidFill>
                  <a:srgbClr val="000000"/>
                </a:solidFill>
                <a:latin typeface="Arial"/>
              </a:rPr>
              <a:t> </a:t>
            </a:r>
            <a:r>
              <a:rPr lang="en-US" sz="2799" dirty="0" err="1">
                <a:solidFill>
                  <a:srgbClr val="000000"/>
                </a:solidFill>
                <a:latin typeface="Arial"/>
              </a:rPr>
              <a:t>việc</a:t>
            </a:r>
            <a:r>
              <a:rPr lang="en-US" sz="2799" dirty="0">
                <a:solidFill>
                  <a:srgbClr val="000000"/>
                </a:solidFill>
                <a:latin typeface="Arial"/>
              </a:rPr>
              <a:t> </a:t>
            </a:r>
            <a:r>
              <a:rPr lang="en-US" sz="2799" dirty="0" err="1">
                <a:solidFill>
                  <a:srgbClr val="000000"/>
                </a:solidFill>
                <a:latin typeface="Arial"/>
              </a:rPr>
              <a:t>chơi</a:t>
            </a:r>
            <a:r>
              <a:rPr lang="en-US" sz="2799" dirty="0">
                <a:solidFill>
                  <a:srgbClr val="000000"/>
                </a:solidFill>
                <a:latin typeface="Arial"/>
              </a:rPr>
              <a:t> Caro</a:t>
            </a:r>
          </a:p>
          <a:p>
            <a:pPr algn="just">
              <a:lnSpc>
                <a:spcPts val="3919"/>
              </a:lnSpc>
            </a:pPr>
            <a:r>
              <a:rPr lang="en-US" sz="2799" dirty="0" err="1">
                <a:solidFill>
                  <a:srgbClr val="000000"/>
                </a:solidFill>
                <a:latin typeface="Arial Bold"/>
              </a:rPr>
              <a:t>Ưu</a:t>
            </a:r>
            <a:r>
              <a:rPr lang="en-US" sz="2799" dirty="0">
                <a:solidFill>
                  <a:srgbClr val="000000"/>
                </a:solidFill>
                <a:latin typeface="Arial Bold"/>
              </a:rPr>
              <a:t> </a:t>
            </a:r>
            <a:r>
              <a:rPr lang="en-US" sz="2799" dirty="0" err="1">
                <a:solidFill>
                  <a:srgbClr val="000000"/>
                </a:solidFill>
                <a:latin typeface="Arial Bold"/>
              </a:rPr>
              <a:t>điểm</a:t>
            </a:r>
            <a:r>
              <a:rPr lang="en-US" sz="2799" dirty="0">
                <a:solidFill>
                  <a:srgbClr val="000000"/>
                </a:solidFill>
                <a:latin typeface="Arial Bold"/>
              </a:rPr>
              <a:t>:</a:t>
            </a:r>
          </a:p>
          <a:p>
            <a:pPr marL="604519" lvl="1" indent="-302260" algn="just">
              <a:lnSpc>
                <a:spcPts val="3919"/>
              </a:lnSpc>
              <a:buFont typeface="Arial"/>
              <a:buChar char="•"/>
            </a:pPr>
            <a:r>
              <a:rPr lang="en-US" sz="2799" dirty="0" err="1">
                <a:solidFill>
                  <a:srgbClr val="000000"/>
                </a:solidFill>
                <a:latin typeface="Arial"/>
              </a:rPr>
              <a:t>Tự</a:t>
            </a:r>
            <a:r>
              <a:rPr lang="en-US" sz="2799" dirty="0">
                <a:solidFill>
                  <a:srgbClr val="000000"/>
                </a:solidFill>
                <a:latin typeface="Arial"/>
              </a:rPr>
              <a:t> </a:t>
            </a:r>
            <a:r>
              <a:rPr lang="en-US" sz="2799" dirty="0" err="1">
                <a:solidFill>
                  <a:srgbClr val="000000"/>
                </a:solidFill>
                <a:latin typeface="Arial"/>
              </a:rPr>
              <a:t>học</a:t>
            </a:r>
            <a:r>
              <a:rPr lang="en-US" sz="2799" dirty="0">
                <a:solidFill>
                  <a:srgbClr val="000000"/>
                </a:solidFill>
                <a:latin typeface="Arial"/>
              </a:rPr>
              <a:t>: AlphaGo Zero </a:t>
            </a:r>
            <a:r>
              <a:rPr lang="en-US" sz="2799" dirty="0" err="1">
                <a:solidFill>
                  <a:srgbClr val="000000"/>
                </a:solidFill>
                <a:latin typeface="Arial"/>
              </a:rPr>
              <a:t>và</a:t>
            </a:r>
            <a:r>
              <a:rPr lang="en-US" sz="2799" dirty="0">
                <a:solidFill>
                  <a:srgbClr val="000000"/>
                </a:solidFill>
                <a:latin typeface="Arial"/>
              </a:rPr>
              <a:t> MCTS </a:t>
            </a:r>
            <a:r>
              <a:rPr lang="en-US" sz="2799" dirty="0" err="1">
                <a:solidFill>
                  <a:srgbClr val="000000"/>
                </a:solidFill>
                <a:latin typeface="Arial"/>
              </a:rPr>
              <a:t>sử</a:t>
            </a:r>
            <a:r>
              <a:rPr lang="en-US" sz="2799" dirty="0">
                <a:solidFill>
                  <a:srgbClr val="000000"/>
                </a:solidFill>
                <a:latin typeface="Arial"/>
              </a:rPr>
              <a:t> </a:t>
            </a:r>
            <a:r>
              <a:rPr lang="en-US" sz="2799" dirty="0" err="1">
                <a:solidFill>
                  <a:srgbClr val="000000"/>
                </a:solidFill>
                <a:latin typeface="Arial"/>
              </a:rPr>
              <a:t>dụng</a:t>
            </a:r>
            <a:r>
              <a:rPr lang="en-US" sz="2799" dirty="0">
                <a:solidFill>
                  <a:srgbClr val="000000"/>
                </a:solidFill>
                <a:latin typeface="Arial"/>
              </a:rPr>
              <a:t> </a:t>
            </a:r>
            <a:r>
              <a:rPr lang="en-US" sz="2799" dirty="0" err="1">
                <a:solidFill>
                  <a:srgbClr val="000000"/>
                </a:solidFill>
                <a:latin typeface="Arial"/>
              </a:rPr>
              <a:t>học</a:t>
            </a:r>
            <a:r>
              <a:rPr lang="en-US" sz="2799" dirty="0">
                <a:solidFill>
                  <a:srgbClr val="000000"/>
                </a:solidFill>
                <a:latin typeface="Arial"/>
              </a:rPr>
              <a:t> </a:t>
            </a:r>
            <a:r>
              <a:rPr lang="en-US" sz="2799" dirty="0" err="1">
                <a:solidFill>
                  <a:srgbClr val="000000"/>
                </a:solidFill>
                <a:latin typeface="Arial"/>
              </a:rPr>
              <a:t>tăng</a:t>
            </a:r>
            <a:r>
              <a:rPr lang="en-US" sz="2799" dirty="0">
                <a:solidFill>
                  <a:srgbClr val="000000"/>
                </a:solidFill>
                <a:latin typeface="Arial"/>
              </a:rPr>
              <a:t> </a:t>
            </a:r>
            <a:r>
              <a:rPr lang="en-US" sz="2799" dirty="0" err="1">
                <a:solidFill>
                  <a:srgbClr val="000000"/>
                </a:solidFill>
                <a:latin typeface="Arial"/>
              </a:rPr>
              <a:t>cường</a:t>
            </a:r>
            <a:r>
              <a:rPr lang="en-US" sz="2799" dirty="0">
                <a:solidFill>
                  <a:srgbClr val="000000"/>
                </a:solidFill>
                <a:latin typeface="Arial"/>
              </a:rPr>
              <a:t> </a:t>
            </a:r>
            <a:r>
              <a:rPr lang="en-US" sz="2799" dirty="0" err="1">
                <a:solidFill>
                  <a:srgbClr val="000000"/>
                </a:solidFill>
                <a:latin typeface="Arial"/>
              </a:rPr>
              <a:t>và</a:t>
            </a:r>
            <a:r>
              <a:rPr lang="en-US" sz="2799" dirty="0">
                <a:solidFill>
                  <a:srgbClr val="000000"/>
                </a:solidFill>
                <a:latin typeface="Arial"/>
              </a:rPr>
              <a:t> </a:t>
            </a:r>
            <a:r>
              <a:rPr lang="en-US" sz="2799" dirty="0" err="1">
                <a:solidFill>
                  <a:srgbClr val="000000"/>
                </a:solidFill>
                <a:latin typeface="Arial"/>
              </a:rPr>
              <a:t>tự</a:t>
            </a:r>
            <a:r>
              <a:rPr lang="en-US" sz="2799" dirty="0">
                <a:solidFill>
                  <a:srgbClr val="000000"/>
                </a:solidFill>
                <a:latin typeface="Arial"/>
              </a:rPr>
              <a:t> </a:t>
            </a:r>
            <a:r>
              <a:rPr lang="en-US" sz="2799" dirty="0" err="1">
                <a:solidFill>
                  <a:srgbClr val="000000"/>
                </a:solidFill>
                <a:latin typeface="Arial"/>
              </a:rPr>
              <a:t>học</a:t>
            </a:r>
            <a:r>
              <a:rPr lang="en-US" sz="2799" dirty="0">
                <a:solidFill>
                  <a:srgbClr val="000000"/>
                </a:solidFill>
                <a:latin typeface="Arial"/>
              </a:rPr>
              <a:t> </a:t>
            </a:r>
            <a:r>
              <a:rPr lang="en-US" sz="2799" dirty="0" err="1">
                <a:solidFill>
                  <a:srgbClr val="000000"/>
                </a:solidFill>
                <a:latin typeface="Arial"/>
              </a:rPr>
              <a:t>thông</a:t>
            </a:r>
            <a:r>
              <a:rPr lang="en-US" sz="2799" dirty="0">
                <a:solidFill>
                  <a:srgbClr val="000000"/>
                </a:solidFill>
                <a:latin typeface="Arial"/>
              </a:rPr>
              <a:t> tin , </a:t>
            </a:r>
            <a:r>
              <a:rPr lang="en-US" sz="2799" dirty="0" err="1">
                <a:solidFill>
                  <a:srgbClr val="000000"/>
                </a:solidFill>
                <a:latin typeface="Arial"/>
              </a:rPr>
              <a:t>điều</a:t>
            </a:r>
            <a:r>
              <a:rPr lang="en-US" sz="2799" dirty="0">
                <a:solidFill>
                  <a:srgbClr val="000000"/>
                </a:solidFill>
                <a:latin typeface="Arial"/>
              </a:rPr>
              <a:t> </a:t>
            </a:r>
            <a:r>
              <a:rPr lang="en-US" sz="2799" dirty="0" err="1">
                <a:solidFill>
                  <a:srgbClr val="000000"/>
                </a:solidFill>
                <a:latin typeface="Arial"/>
              </a:rPr>
              <a:t>này</a:t>
            </a:r>
            <a:r>
              <a:rPr lang="en-US" sz="2799" dirty="0">
                <a:solidFill>
                  <a:srgbClr val="000000"/>
                </a:solidFill>
                <a:latin typeface="Arial"/>
              </a:rPr>
              <a:t> </a:t>
            </a:r>
            <a:r>
              <a:rPr lang="en-US" sz="2799" dirty="0" err="1">
                <a:solidFill>
                  <a:srgbClr val="000000"/>
                </a:solidFill>
                <a:latin typeface="Arial"/>
              </a:rPr>
              <a:t>cho</a:t>
            </a:r>
            <a:r>
              <a:rPr lang="en-US" sz="2799" dirty="0">
                <a:solidFill>
                  <a:srgbClr val="000000"/>
                </a:solidFill>
                <a:latin typeface="Arial"/>
              </a:rPr>
              <a:t> </a:t>
            </a:r>
            <a:r>
              <a:rPr lang="en-US" sz="2799" dirty="0" err="1">
                <a:solidFill>
                  <a:srgbClr val="000000"/>
                </a:solidFill>
                <a:latin typeface="Arial"/>
              </a:rPr>
              <a:t>phép</a:t>
            </a:r>
            <a:r>
              <a:rPr lang="en-US" sz="2799" dirty="0">
                <a:solidFill>
                  <a:srgbClr val="000000"/>
                </a:solidFill>
                <a:latin typeface="Arial"/>
              </a:rPr>
              <a:t> </a:t>
            </a:r>
            <a:r>
              <a:rPr lang="en-US" sz="2799" dirty="0" err="1">
                <a:solidFill>
                  <a:srgbClr val="000000"/>
                </a:solidFill>
                <a:latin typeface="Arial"/>
              </a:rPr>
              <a:t>các</a:t>
            </a:r>
            <a:r>
              <a:rPr lang="en-US" sz="2799" dirty="0">
                <a:solidFill>
                  <a:srgbClr val="000000"/>
                </a:solidFill>
                <a:latin typeface="Arial"/>
              </a:rPr>
              <a:t> </a:t>
            </a:r>
            <a:r>
              <a:rPr lang="en-US" sz="2799" dirty="0" err="1">
                <a:solidFill>
                  <a:srgbClr val="000000"/>
                </a:solidFill>
                <a:latin typeface="Arial"/>
              </a:rPr>
              <a:t>thuật</a:t>
            </a:r>
            <a:r>
              <a:rPr lang="en-US" sz="2799" dirty="0">
                <a:solidFill>
                  <a:srgbClr val="000000"/>
                </a:solidFill>
                <a:latin typeface="Arial"/>
              </a:rPr>
              <a:t> </a:t>
            </a:r>
            <a:r>
              <a:rPr lang="en-US" sz="2799" dirty="0" err="1">
                <a:solidFill>
                  <a:srgbClr val="000000"/>
                </a:solidFill>
                <a:latin typeface="Arial"/>
              </a:rPr>
              <a:t>toán</a:t>
            </a:r>
            <a:r>
              <a:rPr lang="en-US" sz="2799" dirty="0">
                <a:solidFill>
                  <a:srgbClr val="000000"/>
                </a:solidFill>
                <a:latin typeface="Arial"/>
              </a:rPr>
              <a:t> </a:t>
            </a:r>
            <a:r>
              <a:rPr lang="en-US" sz="2799" dirty="0" err="1">
                <a:solidFill>
                  <a:srgbClr val="000000"/>
                </a:solidFill>
                <a:latin typeface="Arial"/>
              </a:rPr>
              <a:t>tự</a:t>
            </a:r>
            <a:r>
              <a:rPr lang="en-US" sz="2799" dirty="0">
                <a:solidFill>
                  <a:srgbClr val="000000"/>
                </a:solidFill>
                <a:latin typeface="Arial"/>
              </a:rPr>
              <a:t> </a:t>
            </a:r>
            <a:r>
              <a:rPr lang="en-US" sz="2799" dirty="0" err="1">
                <a:solidFill>
                  <a:srgbClr val="000000"/>
                </a:solidFill>
                <a:latin typeface="Arial"/>
              </a:rPr>
              <a:t>động</a:t>
            </a:r>
            <a:r>
              <a:rPr lang="en-US" sz="2799" dirty="0">
                <a:solidFill>
                  <a:srgbClr val="000000"/>
                </a:solidFill>
                <a:latin typeface="Arial"/>
              </a:rPr>
              <a:t> </a:t>
            </a:r>
            <a:r>
              <a:rPr lang="en-US" sz="2799" dirty="0" err="1">
                <a:solidFill>
                  <a:srgbClr val="000000"/>
                </a:solidFill>
                <a:latin typeface="Arial"/>
              </a:rPr>
              <a:t>cải</a:t>
            </a:r>
            <a:r>
              <a:rPr lang="en-US" sz="2799" dirty="0">
                <a:solidFill>
                  <a:srgbClr val="000000"/>
                </a:solidFill>
                <a:latin typeface="Arial"/>
              </a:rPr>
              <a:t> </a:t>
            </a:r>
            <a:r>
              <a:rPr lang="en-US" sz="2799" dirty="0" err="1">
                <a:solidFill>
                  <a:srgbClr val="000000"/>
                </a:solidFill>
                <a:latin typeface="Arial"/>
              </a:rPr>
              <a:t>thiện</a:t>
            </a:r>
            <a:r>
              <a:rPr lang="en-US" sz="2799" dirty="0">
                <a:solidFill>
                  <a:srgbClr val="000000"/>
                </a:solidFill>
                <a:latin typeface="Arial"/>
              </a:rPr>
              <a:t> </a:t>
            </a:r>
            <a:r>
              <a:rPr lang="en-US" sz="2799" dirty="0" err="1">
                <a:solidFill>
                  <a:srgbClr val="000000"/>
                </a:solidFill>
                <a:latin typeface="Arial"/>
              </a:rPr>
              <a:t>thời</a:t>
            </a:r>
            <a:r>
              <a:rPr lang="en-US" sz="2799" dirty="0">
                <a:solidFill>
                  <a:srgbClr val="000000"/>
                </a:solidFill>
                <a:latin typeface="Arial"/>
              </a:rPr>
              <a:t> </a:t>
            </a:r>
            <a:r>
              <a:rPr lang="en-US" sz="2799" dirty="0" err="1">
                <a:solidFill>
                  <a:srgbClr val="000000"/>
                </a:solidFill>
                <a:latin typeface="Arial"/>
              </a:rPr>
              <a:t>gian</a:t>
            </a:r>
            <a:r>
              <a:rPr lang="en-US" sz="2799" dirty="0">
                <a:solidFill>
                  <a:srgbClr val="000000"/>
                </a:solidFill>
                <a:latin typeface="Arial"/>
              </a:rPr>
              <a:t> </a:t>
            </a:r>
            <a:r>
              <a:rPr lang="en-US" sz="2799" dirty="0" err="1">
                <a:solidFill>
                  <a:srgbClr val="000000"/>
                </a:solidFill>
                <a:latin typeface="Arial"/>
              </a:rPr>
              <a:t>và</a:t>
            </a:r>
            <a:r>
              <a:rPr lang="en-US" sz="2799" dirty="0">
                <a:solidFill>
                  <a:srgbClr val="000000"/>
                </a:solidFill>
                <a:latin typeface="Arial"/>
              </a:rPr>
              <a:t> </a:t>
            </a:r>
            <a:r>
              <a:rPr lang="en-US" sz="2799" dirty="0" err="1">
                <a:solidFill>
                  <a:srgbClr val="000000"/>
                </a:solidFill>
                <a:latin typeface="Arial"/>
              </a:rPr>
              <a:t>học</a:t>
            </a:r>
            <a:r>
              <a:rPr lang="en-US" sz="2799" dirty="0">
                <a:solidFill>
                  <a:srgbClr val="000000"/>
                </a:solidFill>
                <a:latin typeface="Arial"/>
              </a:rPr>
              <a:t> </a:t>
            </a:r>
            <a:r>
              <a:rPr lang="en-US" sz="2799" dirty="0" err="1">
                <a:solidFill>
                  <a:srgbClr val="000000"/>
                </a:solidFill>
                <a:latin typeface="Arial"/>
              </a:rPr>
              <a:t>các</a:t>
            </a:r>
            <a:r>
              <a:rPr lang="en-US" sz="2799" dirty="0">
                <a:solidFill>
                  <a:srgbClr val="000000"/>
                </a:solidFill>
                <a:latin typeface="Arial"/>
              </a:rPr>
              <a:t> </a:t>
            </a:r>
            <a:r>
              <a:rPr lang="en-US" sz="2799" dirty="0" err="1">
                <a:solidFill>
                  <a:srgbClr val="000000"/>
                </a:solidFill>
                <a:latin typeface="Arial"/>
              </a:rPr>
              <a:t>chiến</a:t>
            </a:r>
            <a:r>
              <a:rPr lang="en-US" sz="2799" dirty="0">
                <a:solidFill>
                  <a:srgbClr val="000000"/>
                </a:solidFill>
                <a:latin typeface="Arial"/>
              </a:rPr>
              <a:t> </a:t>
            </a:r>
            <a:r>
              <a:rPr lang="en-US" sz="2799" dirty="0" err="1">
                <a:solidFill>
                  <a:srgbClr val="000000"/>
                </a:solidFill>
                <a:latin typeface="Arial"/>
              </a:rPr>
              <a:t>thuật</a:t>
            </a:r>
            <a:r>
              <a:rPr lang="en-US" sz="2799" dirty="0">
                <a:solidFill>
                  <a:srgbClr val="000000"/>
                </a:solidFill>
                <a:latin typeface="Arial"/>
              </a:rPr>
              <a:t> </a:t>
            </a:r>
            <a:r>
              <a:rPr lang="en-US" sz="2799" dirty="0" err="1">
                <a:solidFill>
                  <a:srgbClr val="000000"/>
                </a:solidFill>
                <a:latin typeface="Arial"/>
              </a:rPr>
              <a:t>tốt</a:t>
            </a:r>
            <a:r>
              <a:rPr lang="en-US" sz="2799" dirty="0">
                <a:solidFill>
                  <a:srgbClr val="000000"/>
                </a:solidFill>
                <a:latin typeface="Arial"/>
              </a:rPr>
              <a:t> </a:t>
            </a:r>
            <a:r>
              <a:rPr lang="en-US" sz="2799" dirty="0" err="1">
                <a:solidFill>
                  <a:srgbClr val="000000"/>
                </a:solidFill>
                <a:latin typeface="Arial"/>
              </a:rPr>
              <a:t>hơn</a:t>
            </a:r>
            <a:r>
              <a:rPr lang="en-US" sz="2799" dirty="0">
                <a:solidFill>
                  <a:srgbClr val="000000"/>
                </a:solidFill>
                <a:latin typeface="Arial"/>
              </a:rPr>
              <a:t>.</a:t>
            </a:r>
          </a:p>
          <a:p>
            <a:pPr marL="604519" lvl="1" indent="-302260" algn="just">
              <a:lnSpc>
                <a:spcPts val="3919"/>
              </a:lnSpc>
              <a:buFont typeface="Arial"/>
              <a:buChar char="•"/>
            </a:pPr>
            <a:r>
              <a:rPr lang="en-US" sz="2799" dirty="0" err="1">
                <a:solidFill>
                  <a:srgbClr val="000000"/>
                </a:solidFill>
                <a:latin typeface="Arial"/>
              </a:rPr>
              <a:t>Tính</a:t>
            </a:r>
            <a:r>
              <a:rPr lang="en-US" sz="2799" dirty="0">
                <a:solidFill>
                  <a:srgbClr val="000000"/>
                </a:solidFill>
                <a:latin typeface="Arial"/>
              </a:rPr>
              <a:t> </a:t>
            </a:r>
            <a:r>
              <a:rPr lang="en-US" sz="2799" dirty="0" err="1">
                <a:solidFill>
                  <a:srgbClr val="000000"/>
                </a:solidFill>
                <a:latin typeface="Arial"/>
              </a:rPr>
              <a:t>linh</a:t>
            </a:r>
            <a:r>
              <a:rPr lang="en-US" sz="2799" dirty="0">
                <a:solidFill>
                  <a:srgbClr val="000000"/>
                </a:solidFill>
                <a:latin typeface="Arial"/>
              </a:rPr>
              <a:t> </a:t>
            </a:r>
            <a:r>
              <a:rPr lang="en-US" sz="2799" dirty="0" err="1">
                <a:solidFill>
                  <a:srgbClr val="000000"/>
                </a:solidFill>
                <a:latin typeface="Arial"/>
              </a:rPr>
              <a:t>hoạt</a:t>
            </a:r>
            <a:r>
              <a:rPr lang="en-US" sz="2799" dirty="0">
                <a:solidFill>
                  <a:srgbClr val="000000"/>
                </a:solidFill>
                <a:latin typeface="Arial"/>
              </a:rPr>
              <a:t>: MCTS </a:t>
            </a:r>
            <a:r>
              <a:rPr lang="en-US" sz="2799" dirty="0" err="1">
                <a:solidFill>
                  <a:srgbClr val="000000"/>
                </a:solidFill>
                <a:latin typeface="Arial"/>
              </a:rPr>
              <a:t>cung</a:t>
            </a:r>
            <a:r>
              <a:rPr lang="en-US" sz="2799" dirty="0">
                <a:solidFill>
                  <a:srgbClr val="000000"/>
                </a:solidFill>
                <a:latin typeface="Arial"/>
              </a:rPr>
              <a:t> </a:t>
            </a:r>
            <a:r>
              <a:rPr lang="en-US" sz="2799" dirty="0" err="1">
                <a:solidFill>
                  <a:srgbClr val="000000"/>
                </a:solidFill>
                <a:latin typeface="Arial"/>
              </a:rPr>
              <a:t>cấp</a:t>
            </a:r>
            <a:r>
              <a:rPr lang="en-US" sz="2799" dirty="0">
                <a:solidFill>
                  <a:srgbClr val="000000"/>
                </a:solidFill>
                <a:latin typeface="Arial"/>
              </a:rPr>
              <a:t> </a:t>
            </a:r>
            <a:r>
              <a:rPr lang="en-US" sz="2799" dirty="0" err="1">
                <a:solidFill>
                  <a:srgbClr val="000000"/>
                </a:solidFill>
                <a:latin typeface="Arial"/>
              </a:rPr>
              <a:t>khả</a:t>
            </a:r>
            <a:r>
              <a:rPr lang="en-US" sz="2799" dirty="0">
                <a:solidFill>
                  <a:srgbClr val="000000"/>
                </a:solidFill>
                <a:latin typeface="Arial"/>
              </a:rPr>
              <a:t> </a:t>
            </a:r>
            <a:r>
              <a:rPr lang="en-US" sz="2799" dirty="0" err="1">
                <a:solidFill>
                  <a:srgbClr val="000000"/>
                </a:solidFill>
                <a:latin typeface="Arial"/>
              </a:rPr>
              <a:t>năng</a:t>
            </a:r>
            <a:r>
              <a:rPr lang="en-US" sz="2799" dirty="0">
                <a:solidFill>
                  <a:srgbClr val="000000"/>
                </a:solidFill>
                <a:latin typeface="Arial"/>
              </a:rPr>
              <a:t> </a:t>
            </a:r>
            <a:r>
              <a:rPr lang="en-US" sz="2799" dirty="0" err="1">
                <a:solidFill>
                  <a:srgbClr val="000000"/>
                </a:solidFill>
                <a:latin typeface="Arial"/>
              </a:rPr>
              <a:t>khám</a:t>
            </a:r>
            <a:r>
              <a:rPr lang="en-US" sz="2799" dirty="0">
                <a:solidFill>
                  <a:srgbClr val="000000"/>
                </a:solidFill>
                <a:latin typeface="Arial"/>
              </a:rPr>
              <a:t> </a:t>
            </a:r>
            <a:r>
              <a:rPr lang="en-US" sz="2799" dirty="0" err="1">
                <a:solidFill>
                  <a:srgbClr val="000000"/>
                </a:solidFill>
                <a:latin typeface="Arial"/>
              </a:rPr>
              <a:t>phá</a:t>
            </a:r>
            <a:r>
              <a:rPr lang="en-US" sz="2799" dirty="0">
                <a:solidFill>
                  <a:srgbClr val="000000"/>
                </a:solidFill>
                <a:latin typeface="Arial"/>
              </a:rPr>
              <a:t> </a:t>
            </a:r>
            <a:r>
              <a:rPr lang="en-US" sz="2799" dirty="0" err="1">
                <a:solidFill>
                  <a:srgbClr val="000000"/>
                </a:solidFill>
                <a:latin typeface="Arial"/>
              </a:rPr>
              <a:t>không</a:t>
            </a:r>
            <a:r>
              <a:rPr lang="en-US" sz="2799" dirty="0">
                <a:solidFill>
                  <a:srgbClr val="000000"/>
                </a:solidFill>
                <a:latin typeface="Arial"/>
              </a:rPr>
              <a:t> </a:t>
            </a:r>
            <a:r>
              <a:rPr lang="en-US" sz="2799" dirty="0" err="1">
                <a:solidFill>
                  <a:srgbClr val="000000"/>
                </a:solidFill>
                <a:latin typeface="Arial"/>
              </a:rPr>
              <a:t>gian</a:t>
            </a:r>
            <a:r>
              <a:rPr lang="en-US" sz="2799" dirty="0">
                <a:solidFill>
                  <a:srgbClr val="000000"/>
                </a:solidFill>
                <a:latin typeface="Arial"/>
              </a:rPr>
              <a:t> </a:t>
            </a:r>
            <a:r>
              <a:rPr lang="en-US" sz="2799" dirty="0" err="1">
                <a:solidFill>
                  <a:srgbClr val="000000"/>
                </a:solidFill>
                <a:latin typeface="Arial"/>
              </a:rPr>
              <a:t>nước</a:t>
            </a:r>
            <a:r>
              <a:rPr lang="en-US" sz="2799" dirty="0">
                <a:solidFill>
                  <a:srgbClr val="000000"/>
                </a:solidFill>
                <a:latin typeface="Arial"/>
              </a:rPr>
              <a:t> </a:t>
            </a:r>
            <a:r>
              <a:rPr lang="en-US" sz="2799" dirty="0" err="1">
                <a:solidFill>
                  <a:srgbClr val="000000"/>
                </a:solidFill>
                <a:latin typeface="Arial"/>
              </a:rPr>
              <a:t>đi</a:t>
            </a:r>
            <a:r>
              <a:rPr lang="en-US" sz="2799" dirty="0">
                <a:solidFill>
                  <a:srgbClr val="000000"/>
                </a:solidFill>
                <a:latin typeface="Arial"/>
              </a:rPr>
              <a:t> </a:t>
            </a:r>
            <a:r>
              <a:rPr lang="en-US" sz="2799" dirty="0" err="1">
                <a:solidFill>
                  <a:srgbClr val="000000"/>
                </a:solidFill>
                <a:latin typeface="Arial"/>
              </a:rPr>
              <a:t>và</a:t>
            </a:r>
            <a:r>
              <a:rPr lang="en-US" sz="2799" dirty="0">
                <a:solidFill>
                  <a:srgbClr val="000000"/>
                </a:solidFill>
                <a:latin typeface="Arial"/>
              </a:rPr>
              <a:t> </a:t>
            </a:r>
            <a:r>
              <a:rPr lang="en-US" sz="2799" dirty="0" err="1">
                <a:solidFill>
                  <a:srgbClr val="000000"/>
                </a:solidFill>
                <a:latin typeface="Arial"/>
              </a:rPr>
              <a:t>đánh</a:t>
            </a:r>
            <a:r>
              <a:rPr lang="en-US" sz="2799" dirty="0">
                <a:solidFill>
                  <a:srgbClr val="000000"/>
                </a:solidFill>
                <a:latin typeface="Arial"/>
              </a:rPr>
              <a:t> </a:t>
            </a:r>
            <a:r>
              <a:rPr lang="en-US" sz="2799" dirty="0" err="1">
                <a:solidFill>
                  <a:srgbClr val="000000"/>
                </a:solidFill>
                <a:latin typeface="Arial"/>
              </a:rPr>
              <a:t>giá</a:t>
            </a:r>
            <a:r>
              <a:rPr lang="en-US" sz="2799" dirty="0">
                <a:solidFill>
                  <a:srgbClr val="000000"/>
                </a:solidFill>
                <a:latin typeface="Arial"/>
              </a:rPr>
              <a:t> </a:t>
            </a:r>
            <a:r>
              <a:rPr lang="en-US" sz="2799" dirty="0" err="1">
                <a:solidFill>
                  <a:srgbClr val="000000"/>
                </a:solidFill>
                <a:latin typeface="Arial"/>
              </a:rPr>
              <a:t>chúng</a:t>
            </a:r>
            <a:r>
              <a:rPr lang="en-US" sz="2799" dirty="0">
                <a:solidFill>
                  <a:srgbClr val="000000"/>
                </a:solidFill>
                <a:latin typeface="Arial"/>
              </a:rPr>
              <a:t>. </a:t>
            </a:r>
            <a:r>
              <a:rPr lang="en-US" sz="2799" dirty="0" err="1">
                <a:solidFill>
                  <a:srgbClr val="000000"/>
                </a:solidFill>
                <a:latin typeface="Arial"/>
              </a:rPr>
              <a:t>Điều</a:t>
            </a:r>
            <a:r>
              <a:rPr lang="en-US" sz="2799" dirty="0">
                <a:solidFill>
                  <a:srgbClr val="000000"/>
                </a:solidFill>
                <a:latin typeface="Arial"/>
              </a:rPr>
              <a:t> </a:t>
            </a:r>
            <a:r>
              <a:rPr lang="en-US" sz="2799" dirty="0" err="1">
                <a:solidFill>
                  <a:srgbClr val="000000"/>
                </a:solidFill>
                <a:latin typeface="Arial"/>
              </a:rPr>
              <a:t>này</a:t>
            </a:r>
            <a:r>
              <a:rPr lang="en-US" sz="2799" dirty="0">
                <a:solidFill>
                  <a:srgbClr val="000000"/>
                </a:solidFill>
                <a:latin typeface="Arial"/>
              </a:rPr>
              <a:t> </a:t>
            </a:r>
            <a:r>
              <a:rPr lang="en-US" sz="2799" dirty="0" err="1">
                <a:solidFill>
                  <a:srgbClr val="000000"/>
                </a:solidFill>
                <a:latin typeface="Arial"/>
              </a:rPr>
              <a:t>giúp</a:t>
            </a:r>
            <a:r>
              <a:rPr lang="en-US" sz="2799" dirty="0">
                <a:solidFill>
                  <a:srgbClr val="000000"/>
                </a:solidFill>
                <a:latin typeface="Arial"/>
              </a:rPr>
              <a:t> AlphaGo Zero </a:t>
            </a:r>
            <a:r>
              <a:rPr lang="en-US" sz="2799" dirty="0" err="1">
                <a:solidFill>
                  <a:srgbClr val="000000"/>
                </a:solidFill>
                <a:latin typeface="Arial"/>
              </a:rPr>
              <a:t>tìm</a:t>
            </a:r>
            <a:r>
              <a:rPr lang="en-US" sz="2799" dirty="0">
                <a:solidFill>
                  <a:srgbClr val="000000"/>
                </a:solidFill>
                <a:latin typeface="Arial"/>
              </a:rPr>
              <a:t> </a:t>
            </a:r>
            <a:r>
              <a:rPr lang="en-US" sz="2799" dirty="0" err="1">
                <a:solidFill>
                  <a:srgbClr val="000000"/>
                </a:solidFill>
                <a:latin typeface="Arial"/>
              </a:rPr>
              <a:t>kiếm</a:t>
            </a:r>
            <a:r>
              <a:rPr lang="en-US" sz="2799" dirty="0">
                <a:solidFill>
                  <a:srgbClr val="000000"/>
                </a:solidFill>
                <a:latin typeface="Arial"/>
              </a:rPr>
              <a:t> </a:t>
            </a:r>
            <a:r>
              <a:rPr lang="en-US" sz="2799" dirty="0" err="1">
                <a:solidFill>
                  <a:srgbClr val="000000"/>
                </a:solidFill>
                <a:latin typeface="Arial"/>
              </a:rPr>
              <a:t>và</a:t>
            </a:r>
            <a:r>
              <a:rPr lang="en-US" sz="2799" dirty="0">
                <a:solidFill>
                  <a:srgbClr val="000000"/>
                </a:solidFill>
                <a:latin typeface="Arial"/>
              </a:rPr>
              <a:t> </a:t>
            </a:r>
            <a:r>
              <a:rPr lang="en-US" sz="2799" dirty="0" err="1">
                <a:solidFill>
                  <a:srgbClr val="000000"/>
                </a:solidFill>
                <a:latin typeface="Arial"/>
              </a:rPr>
              <a:t>lựa</a:t>
            </a:r>
            <a:r>
              <a:rPr lang="en-US" sz="2799" dirty="0">
                <a:solidFill>
                  <a:srgbClr val="000000"/>
                </a:solidFill>
                <a:latin typeface="Arial"/>
              </a:rPr>
              <a:t> </a:t>
            </a:r>
            <a:r>
              <a:rPr lang="en-US" sz="2799" dirty="0" err="1">
                <a:solidFill>
                  <a:srgbClr val="000000"/>
                </a:solidFill>
                <a:latin typeface="Arial"/>
              </a:rPr>
              <a:t>chọn</a:t>
            </a:r>
            <a:r>
              <a:rPr lang="en-US" sz="2799" dirty="0">
                <a:solidFill>
                  <a:srgbClr val="000000"/>
                </a:solidFill>
                <a:latin typeface="Arial"/>
              </a:rPr>
              <a:t> </a:t>
            </a:r>
            <a:r>
              <a:rPr lang="en-US" sz="2799" dirty="0" err="1">
                <a:solidFill>
                  <a:srgbClr val="000000"/>
                </a:solidFill>
                <a:latin typeface="Arial"/>
              </a:rPr>
              <a:t>những</a:t>
            </a:r>
            <a:r>
              <a:rPr lang="en-US" sz="2799" dirty="0">
                <a:solidFill>
                  <a:srgbClr val="000000"/>
                </a:solidFill>
                <a:latin typeface="Arial"/>
              </a:rPr>
              <a:t> </a:t>
            </a:r>
            <a:r>
              <a:rPr lang="en-US" sz="2799" dirty="0" err="1">
                <a:solidFill>
                  <a:srgbClr val="000000"/>
                </a:solidFill>
                <a:latin typeface="Arial"/>
              </a:rPr>
              <a:t>nguồn</a:t>
            </a:r>
            <a:r>
              <a:rPr lang="en-US" sz="2799" dirty="0">
                <a:solidFill>
                  <a:srgbClr val="000000"/>
                </a:solidFill>
                <a:latin typeface="Arial"/>
              </a:rPr>
              <a:t> </a:t>
            </a:r>
            <a:r>
              <a:rPr lang="en-US" sz="2799" dirty="0" err="1">
                <a:solidFill>
                  <a:srgbClr val="000000"/>
                </a:solidFill>
                <a:latin typeface="Arial"/>
              </a:rPr>
              <a:t>nước</a:t>
            </a:r>
            <a:r>
              <a:rPr lang="en-US" sz="2799" dirty="0">
                <a:solidFill>
                  <a:srgbClr val="000000"/>
                </a:solidFill>
                <a:latin typeface="Arial"/>
              </a:rPr>
              <a:t> </a:t>
            </a:r>
            <a:r>
              <a:rPr lang="en-US" sz="2799" dirty="0" err="1">
                <a:solidFill>
                  <a:srgbClr val="000000"/>
                </a:solidFill>
                <a:latin typeface="Arial"/>
              </a:rPr>
              <a:t>đi</a:t>
            </a:r>
            <a:r>
              <a:rPr lang="en-US" sz="2799" dirty="0">
                <a:solidFill>
                  <a:srgbClr val="000000"/>
                </a:solidFill>
                <a:latin typeface="Arial"/>
              </a:rPr>
              <a:t> </a:t>
            </a:r>
            <a:r>
              <a:rPr lang="en-US" sz="2799" dirty="0" err="1">
                <a:solidFill>
                  <a:srgbClr val="000000"/>
                </a:solidFill>
                <a:latin typeface="Arial"/>
              </a:rPr>
              <a:t>tiềm</a:t>
            </a:r>
            <a:r>
              <a:rPr lang="en-US" sz="2799" dirty="0">
                <a:solidFill>
                  <a:srgbClr val="000000"/>
                </a:solidFill>
                <a:latin typeface="Arial"/>
              </a:rPr>
              <a:t> </a:t>
            </a:r>
            <a:r>
              <a:rPr lang="en-US" sz="2799" dirty="0" err="1">
                <a:solidFill>
                  <a:srgbClr val="000000"/>
                </a:solidFill>
                <a:latin typeface="Arial"/>
              </a:rPr>
              <a:t>năng</a:t>
            </a:r>
            <a:r>
              <a:rPr lang="en-US" sz="2799" dirty="0">
                <a:solidFill>
                  <a:srgbClr val="000000"/>
                </a:solidFill>
                <a:latin typeface="Arial"/>
              </a:rPr>
              <a:t> </a:t>
            </a:r>
            <a:r>
              <a:rPr lang="en-US" sz="2799" dirty="0" err="1">
                <a:solidFill>
                  <a:srgbClr val="000000"/>
                </a:solidFill>
                <a:latin typeface="Arial"/>
              </a:rPr>
              <a:t>và</a:t>
            </a:r>
            <a:r>
              <a:rPr lang="en-US" sz="2799" dirty="0">
                <a:solidFill>
                  <a:srgbClr val="000000"/>
                </a:solidFill>
                <a:latin typeface="Arial"/>
              </a:rPr>
              <a:t> </a:t>
            </a:r>
            <a:r>
              <a:rPr lang="en-US" sz="2799" dirty="0" err="1">
                <a:solidFill>
                  <a:srgbClr val="000000"/>
                </a:solidFill>
                <a:latin typeface="Arial"/>
              </a:rPr>
              <a:t>tạo</a:t>
            </a:r>
            <a:r>
              <a:rPr lang="en-US" sz="2799" dirty="0">
                <a:solidFill>
                  <a:srgbClr val="000000"/>
                </a:solidFill>
                <a:latin typeface="Arial"/>
              </a:rPr>
              <a:t> </a:t>
            </a:r>
            <a:r>
              <a:rPr lang="en-US" sz="2799" dirty="0" err="1">
                <a:solidFill>
                  <a:srgbClr val="000000"/>
                </a:solidFill>
                <a:latin typeface="Arial"/>
              </a:rPr>
              <a:t>ra</a:t>
            </a:r>
            <a:r>
              <a:rPr lang="en-US" sz="2799" dirty="0">
                <a:solidFill>
                  <a:srgbClr val="000000"/>
                </a:solidFill>
                <a:latin typeface="Arial"/>
              </a:rPr>
              <a:t> </a:t>
            </a:r>
            <a:r>
              <a:rPr lang="en-US" sz="2799" dirty="0" err="1">
                <a:solidFill>
                  <a:srgbClr val="000000"/>
                </a:solidFill>
                <a:latin typeface="Arial"/>
              </a:rPr>
              <a:t>các</a:t>
            </a:r>
            <a:r>
              <a:rPr lang="en-US" sz="2799" dirty="0">
                <a:solidFill>
                  <a:srgbClr val="000000"/>
                </a:solidFill>
                <a:latin typeface="Arial"/>
              </a:rPr>
              <a:t> </a:t>
            </a:r>
            <a:r>
              <a:rPr lang="en-US" sz="2799" dirty="0" err="1">
                <a:solidFill>
                  <a:srgbClr val="000000"/>
                </a:solidFill>
                <a:latin typeface="Arial"/>
              </a:rPr>
              <a:t>dạng</a:t>
            </a:r>
            <a:r>
              <a:rPr lang="en-US" sz="2799" dirty="0">
                <a:solidFill>
                  <a:srgbClr val="000000"/>
                </a:solidFill>
                <a:latin typeface="Arial"/>
              </a:rPr>
              <a:t> </a:t>
            </a:r>
            <a:r>
              <a:rPr lang="en-US" sz="2799" dirty="0" err="1">
                <a:solidFill>
                  <a:srgbClr val="000000"/>
                </a:solidFill>
                <a:latin typeface="Arial"/>
              </a:rPr>
              <a:t>chiến</a:t>
            </a:r>
            <a:r>
              <a:rPr lang="en-US" sz="2799" dirty="0">
                <a:solidFill>
                  <a:srgbClr val="000000"/>
                </a:solidFill>
                <a:latin typeface="Arial"/>
              </a:rPr>
              <a:t> </a:t>
            </a:r>
            <a:r>
              <a:rPr lang="en-US" sz="2799" dirty="0" err="1">
                <a:solidFill>
                  <a:srgbClr val="000000"/>
                </a:solidFill>
                <a:latin typeface="Arial"/>
              </a:rPr>
              <a:t>thuật</a:t>
            </a:r>
            <a:r>
              <a:rPr lang="en-US" sz="2799" dirty="0">
                <a:solidFill>
                  <a:srgbClr val="000000"/>
                </a:solidFill>
                <a:latin typeface="Arial"/>
              </a:rPr>
              <a:t> </a:t>
            </a:r>
            <a:r>
              <a:rPr lang="en-US" sz="2799" dirty="0" err="1">
                <a:solidFill>
                  <a:srgbClr val="000000"/>
                </a:solidFill>
                <a:latin typeface="Arial"/>
              </a:rPr>
              <a:t>đa</a:t>
            </a:r>
            <a:r>
              <a:rPr lang="en-US" sz="2799" dirty="0">
                <a:solidFill>
                  <a:srgbClr val="000000"/>
                </a:solidFill>
                <a:latin typeface="Arial"/>
              </a:rPr>
              <a:t> </a:t>
            </a:r>
            <a:r>
              <a:rPr lang="en-US" sz="2799" dirty="0" err="1">
                <a:solidFill>
                  <a:srgbClr val="000000"/>
                </a:solidFill>
                <a:latin typeface="Arial"/>
              </a:rPr>
              <a:t>dạng</a:t>
            </a:r>
            <a:r>
              <a:rPr lang="en-US" sz="2799" dirty="0">
                <a:solidFill>
                  <a:srgbClr val="000000"/>
                </a:solidFill>
                <a:latin typeface="Arial"/>
              </a:rPr>
              <a:t>.</a:t>
            </a:r>
          </a:p>
          <a:p>
            <a:pPr marL="604519" lvl="1" indent="-302260" algn="just">
              <a:lnSpc>
                <a:spcPts val="3919"/>
              </a:lnSpc>
              <a:buFont typeface="Arial"/>
              <a:buChar char="•"/>
            </a:pPr>
            <a:r>
              <a:rPr lang="en-US" sz="2799" dirty="0" err="1">
                <a:solidFill>
                  <a:srgbClr val="000000"/>
                </a:solidFill>
                <a:latin typeface="Arial"/>
              </a:rPr>
              <a:t>Hiệu</a:t>
            </a:r>
            <a:r>
              <a:rPr lang="en-US" sz="2799" dirty="0">
                <a:solidFill>
                  <a:srgbClr val="000000"/>
                </a:solidFill>
                <a:latin typeface="Arial"/>
              </a:rPr>
              <a:t> </a:t>
            </a:r>
            <a:r>
              <a:rPr lang="en-US" sz="2799" dirty="0" err="1">
                <a:solidFill>
                  <a:srgbClr val="000000"/>
                </a:solidFill>
                <a:latin typeface="Arial"/>
              </a:rPr>
              <a:t>suất</a:t>
            </a:r>
            <a:r>
              <a:rPr lang="en-US" sz="2799" dirty="0">
                <a:solidFill>
                  <a:srgbClr val="000000"/>
                </a:solidFill>
                <a:latin typeface="Arial"/>
              </a:rPr>
              <a:t> </a:t>
            </a:r>
            <a:r>
              <a:rPr lang="en-US" sz="2799" dirty="0" err="1">
                <a:solidFill>
                  <a:srgbClr val="000000"/>
                </a:solidFill>
                <a:latin typeface="Arial"/>
              </a:rPr>
              <a:t>chơi</a:t>
            </a:r>
            <a:r>
              <a:rPr lang="en-US" sz="2799" dirty="0">
                <a:solidFill>
                  <a:srgbClr val="000000"/>
                </a:solidFill>
                <a:latin typeface="Arial"/>
              </a:rPr>
              <a:t> </a:t>
            </a:r>
            <a:r>
              <a:rPr lang="en-US" sz="2799" dirty="0" err="1">
                <a:solidFill>
                  <a:srgbClr val="000000"/>
                </a:solidFill>
                <a:latin typeface="Arial"/>
              </a:rPr>
              <a:t>cao</a:t>
            </a:r>
            <a:endParaRPr lang="en-US" sz="2799" dirty="0">
              <a:solidFill>
                <a:srgbClr val="000000"/>
              </a:solidFill>
              <a:latin typeface="Arial"/>
            </a:endParaRPr>
          </a:p>
          <a:p>
            <a:pPr algn="just">
              <a:lnSpc>
                <a:spcPts val="3919"/>
              </a:lnSpc>
            </a:pPr>
            <a:r>
              <a:rPr lang="en-US" sz="2799" dirty="0" err="1">
                <a:solidFill>
                  <a:srgbClr val="000000"/>
                </a:solidFill>
                <a:latin typeface="Arial Bold"/>
              </a:rPr>
              <a:t>Nhược</a:t>
            </a:r>
            <a:r>
              <a:rPr lang="en-US" sz="2799" dirty="0">
                <a:solidFill>
                  <a:srgbClr val="000000"/>
                </a:solidFill>
                <a:latin typeface="Arial Bold"/>
              </a:rPr>
              <a:t> </a:t>
            </a:r>
            <a:r>
              <a:rPr lang="en-US" sz="2799" dirty="0" err="1">
                <a:solidFill>
                  <a:srgbClr val="000000"/>
                </a:solidFill>
                <a:latin typeface="Arial Bold"/>
              </a:rPr>
              <a:t>điểm</a:t>
            </a:r>
            <a:r>
              <a:rPr lang="en-US" sz="2799" dirty="0">
                <a:solidFill>
                  <a:srgbClr val="000000"/>
                </a:solidFill>
                <a:latin typeface="Arial Bold"/>
              </a:rPr>
              <a:t>:</a:t>
            </a:r>
          </a:p>
          <a:p>
            <a:pPr marL="604519" lvl="1" indent="-302260" algn="just">
              <a:lnSpc>
                <a:spcPts val="3919"/>
              </a:lnSpc>
              <a:buFont typeface="Arial"/>
              <a:buChar char="•"/>
            </a:pPr>
            <a:r>
              <a:rPr lang="en-US" sz="2799" dirty="0">
                <a:solidFill>
                  <a:srgbClr val="000000"/>
                </a:solidFill>
                <a:latin typeface="Arial"/>
              </a:rPr>
              <a:t>MCTS </a:t>
            </a:r>
            <a:r>
              <a:rPr lang="en-US" sz="2799" dirty="0" err="1">
                <a:solidFill>
                  <a:srgbClr val="000000"/>
                </a:solidFill>
                <a:latin typeface="Arial"/>
              </a:rPr>
              <a:t>mất</a:t>
            </a:r>
            <a:r>
              <a:rPr lang="en-US" sz="2799" dirty="0">
                <a:solidFill>
                  <a:srgbClr val="000000"/>
                </a:solidFill>
                <a:latin typeface="Arial"/>
              </a:rPr>
              <a:t> </a:t>
            </a:r>
            <a:r>
              <a:rPr lang="en-US" sz="2799" dirty="0" err="1">
                <a:solidFill>
                  <a:srgbClr val="000000"/>
                </a:solidFill>
                <a:latin typeface="Arial"/>
              </a:rPr>
              <a:t>thời</a:t>
            </a:r>
            <a:r>
              <a:rPr lang="en-US" sz="2799" dirty="0">
                <a:solidFill>
                  <a:srgbClr val="000000"/>
                </a:solidFill>
                <a:latin typeface="Arial"/>
              </a:rPr>
              <a:t> </a:t>
            </a:r>
            <a:r>
              <a:rPr lang="en-US" sz="2799" dirty="0" err="1">
                <a:solidFill>
                  <a:srgbClr val="000000"/>
                </a:solidFill>
                <a:latin typeface="Arial"/>
              </a:rPr>
              <a:t>gian</a:t>
            </a:r>
            <a:r>
              <a:rPr lang="en-US" sz="2799" dirty="0">
                <a:solidFill>
                  <a:srgbClr val="000000"/>
                </a:solidFill>
                <a:latin typeface="Arial"/>
              </a:rPr>
              <a:t> </a:t>
            </a:r>
            <a:r>
              <a:rPr lang="en-US" sz="2799" dirty="0" err="1">
                <a:solidFill>
                  <a:srgbClr val="000000"/>
                </a:solidFill>
                <a:latin typeface="Arial"/>
              </a:rPr>
              <a:t>tính</a:t>
            </a:r>
            <a:r>
              <a:rPr lang="en-US" sz="2799" dirty="0">
                <a:solidFill>
                  <a:srgbClr val="000000"/>
                </a:solidFill>
                <a:latin typeface="Arial"/>
              </a:rPr>
              <a:t> </a:t>
            </a:r>
            <a:r>
              <a:rPr lang="en-US" sz="2799" dirty="0" err="1">
                <a:solidFill>
                  <a:srgbClr val="000000"/>
                </a:solidFill>
                <a:latin typeface="Arial"/>
              </a:rPr>
              <a:t>toán</a:t>
            </a:r>
            <a:r>
              <a:rPr lang="en-US" sz="2799" dirty="0">
                <a:solidFill>
                  <a:srgbClr val="000000"/>
                </a:solidFill>
                <a:latin typeface="Arial"/>
              </a:rPr>
              <a:t> </a:t>
            </a:r>
            <a:r>
              <a:rPr lang="en-US" sz="2799" dirty="0" err="1">
                <a:solidFill>
                  <a:srgbClr val="000000"/>
                </a:solidFill>
                <a:latin typeface="Arial"/>
              </a:rPr>
              <a:t>đáng</a:t>
            </a:r>
            <a:r>
              <a:rPr lang="en-US" sz="2799" dirty="0">
                <a:solidFill>
                  <a:srgbClr val="000000"/>
                </a:solidFill>
                <a:latin typeface="Arial"/>
              </a:rPr>
              <a:t> </a:t>
            </a:r>
            <a:r>
              <a:rPr lang="en-US" sz="2799" dirty="0" err="1">
                <a:solidFill>
                  <a:srgbClr val="000000"/>
                </a:solidFill>
                <a:latin typeface="Arial"/>
              </a:rPr>
              <a:t>kể</a:t>
            </a:r>
            <a:r>
              <a:rPr lang="en-US" sz="2799" dirty="0">
                <a:solidFill>
                  <a:srgbClr val="000000"/>
                </a:solidFill>
                <a:latin typeface="Arial"/>
              </a:rPr>
              <a:t> </a:t>
            </a:r>
            <a:r>
              <a:rPr lang="en-US" sz="2799" dirty="0" err="1">
                <a:solidFill>
                  <a:srgbClr val="000000"/>
                </a:solidFill>
                <a:latin typeface="Arial"/>
              </a:rPr>
              <a:t>để</a:t>
            </a:r>
            <a:r>
              <a:rPr lang="en-US" sz="2799" dirty="0">
                <a:solidFill>
                  <a:srgbClr val="000000"/>
                </a:solidFill>
                <a:latin typeface="Arial"/>
              </a:rPr>
              <a:t> </a:t>
            </a:r>
            <a:r>
              <a:rPr lang="en-US" sz="2799" dirty="0" err="1">
                <a:solidFill>
                  <a:srgbClr val="000000"/>
                </a:solidFill>
                <a:latin typeface="Arial"/>
              </a:rPr>
              <a:t>tìm</a:t>
            </a:r>
            <a:r>
              <a:rPr lang="en-US" sz="2799" dirty="0">
                <a:solidFill>
                  <a:srgbClr val="000000"/>
                </a:solidFill>
                <a:latin typeface="Arial"/>
              </a:rPr>
              <a:t> </a:t>
            </a:r>
            <a:r>
              <a:rPr lang="en-US" sz="2799" dirty="0" err="1">
                <a:solidFill>
                  <a:srgbClr val="000000"/>
                </a:solidFill>
                <a:latin typeface="Arial"/>
              </a:rPr>
              <a:t>kiếm</a:t>
            </a:r>
            <a:r>
              <a:rPr lang="en-US" sz="2799" dirty="0">
                <a:solidFill>
                  <a:srgbClr val="000000"/>
                </a:solidFill>
                <a:latin typeface="Arial"/>
              </a:rPr>
              <a:t> </a:t>
            </a:r>
            <a:r>
              <a:rPr lang="en-US" sz="2799" dirty="0" err="1">
                <a:solidFill>
                  <a:srgbClr val="000000"/>
                </a:solidFill>
                <a:latin typeface="Arial"/>
              </a:rPr>
              <a:t>và</a:t>
            </a:r>
            <a:r>
              <a:rPr lang="en-US" sz="2799" dirty="0">
                <a:solidFill>
                  <a:srgbClr val="000000"/>
                </a:solidFill>
                <a:latin typeface="Arial"/>
              </a:rPr>
              <a:t> </a:t>
            </a:r>
            <a:r>
              <a:rPr lang="en-US" sz="2799" dirty="0" err="1">
                <a:solidFill>
                  <a:srgbClr val="000000"/>
                </a:solidFill>
                <a:latin typeface="Arial"/>
              </a:rPr>
              <a:t>đánh</a:t>
            </a:r>
            <a:r>
              <a:rPr lang="en-US" sz="2799" dirty="0">
                <a:solidFill>
                  <a:srgbClr val="000000"/>
                </a:solidFill>
                <a:latin typeface="Arial"/>
              </a:rPr>
              <a:t> </a:t>
            </a:r>
            <a:r>
              <a:rPr lang="en-US" sz="2799" dirty="0" err="1">
                <a:solidFill>
                  <a:srgbClr val="000000"/>
                </a:solidFill>
                <a:latin typeface="Arial"/>
              </a:rPr>
              <a:t>giá</a:t>
            </a:r>
            <a:r>
              <a:rPr lang="en-US" sz="2799" dirty="0">
                <a:solidFill>
                  <a:srgbClr val="000000"/>
                </a:solidFill>
                <a:latin typeface="Arial"/>
              </a:rPr>
              <a:t> </a:t>
            </a:r>
            <a:r>
              <a:rPr lang="en-US" sz="2799" dirty="0" err="1">
                <a:solidFill>
                  <a:srgbClr val="000000"/>
                </a:solidFill>
                <a:latin typeface="Arial"/>
              </a:rPr>
              <a:t>các</a:t>
            </a:r>
            <a:r>
              <a:rPr lang="en-US" sz="2799" dirty="0">
                <a:solidFill>
                  <a:srgbClr val="000000"/>
                </a:solidFill>
                <a:latin typeface="Arial"/>
              </a:rPr>
              <a:t> </a:t>
            </a:r>
            <a:r>
              <a:rPr lang="en-US" sz="2799" dirty="0" err="1">
                <a:solidFill>
                  <a:srgbClr val="000000"/>
                </a:solidFill>
                <a:latin typeface="Arial"/>
              </a:rPr>
              <a:t>nước</a:t>
            </a:r>
            <a:r>
              <a:rPr lang="en-US" sz="2799" dirty="0">
                <a:solidFill>
                  <a:srgbClr val="000000"/>
                </a:solidFill>
                <a:latin typeface="Arial"/>
              </a:rPr>
              <a:t> </a:t>
            </a:r>
            <a:r>
              <a:rPr lang="en-US" sz="2799" dirty="0" err="1">
                <a:solidFill>
                  <a:srgbClr val="000000"/>
                </a:solidFill>
                <a:latin typeface="Arial"/>
              </a:rPr>
              <a:t>đi</a:t>
            </a:r>
            <a:r>
              <a:rPr lang="en-US" sz="2799" dirty="0">
                <a:solidFill>
                  <a:srgbClr val="000000"/>
                </a:solidFill>
                <a:latin typeface="Arial"/>
              </a:rPr>
              <a:t>. </a:t>
            </a:r>
            <a:r>
              <a:rPr lang="en-US" sz="2799" dirty="0" err="1">
                <a:solidFill>
                  <a:srgbClr val="000000"/>
                </a:solidFill>
                <a:latin typeface="Arial"/>
              </a:rPr>
              <a:t>Điều</a:t>
            </a:r>
            <a:r>
              <a:rPr lang="en-US" sz="2799" dirty="0">
                <a:solidFill>
                  <a:srgbClr val="000000"/>
                </a:solidFill>
                <a:latin typeface="Arial"/>
              </a:rPr>
              <a:t> </a:t>
            </a:r>
            <a:r>
              <a:rPr lang="en-US" sz="2799" dirty="0" err="1">
                <a:solidFill>
                  <a:srgbClr val="000000"/>
                </a:solidFill>
                <a:latin typeface="Arial"/>
              </a:rPr>
              <a:t>này</a:t>
            </a:r>
            <a:r>
              <a:rPr lang="en-US" sz="2799" dirty="0">
                <a:solidFill>
                  <a:srgbClr val="000000"/>
                </a:solidFill>
                <a:latin typeface="Arial"/>
              </a:rPr>
              <a:t> </a:t>
            </a:r>
            <a:r>
              <a:rPr lang="en-US" sz="2799" dirty="0" err="1">
                <a:solidFill>
                  <a:srgbClr val="000000"/>
                </a:solidFill>
                <a:latin typeface="Arial"/>
              </a:rPr>
              <a:t>làm</a:t>
            </a:r>
            <a:r>
              <a:rPr lang="en-US" sz="2799" dirty="0">
                <a:solidFill>
                  <a:srgbClr val="000000"/>
                </a:solidFill>
                <a:latin typeface="Arial"/>
              </a:rPr>
              <a:t> </a:t>
            </a:r>
            <a:r>
              <a:rPr lang="en-US" sz="2799" dirty="0" err="1">
                <a:solidFill>
                  <a:srgbClr val="000000"/>
                </a:solidFill>
                <a:latin typeface="Arial"/>
              </a:rPr>
              <a:t>giảm</a:t>
            </a:r>
            <a:r>
              <a:rPr lang="en-US" sz="2799" dirty="0">
                <a:solidFill>
                  <a:srgbClr val="000000"/>
                </a:solidFill>
                <a:latin typeface="Arial"/>
              </a:rPr>
              <a:t> </a:t>
            </a:r>
            <a:r>
              <a:rPr lang="en-US" sz="2799" dirty="0" err="1">
                <a:solidFill>
                  <a:srgbClr val="000000"/>
                </a:solidFill>
                <a:latin typeface="Arial"/>
              </a:rPr>
              <a:t>hiệu</a:t>
            </a:r>
            <a:r>
              <a:rPr lang="en-US" sz="2799" dirty="0">
                <a:solidFill>
                  <a:srgbClr val="000000"/>
                </a:solidFill>
                <a:latin typeface="Arial"/>
              </a:rPr>
              <a:t> </a:t>
            </a:r>
            <a:r>
              <a:rPr lang="en-US" sz="2799" dirty="0" err="1">
                <a:solidFill>
                  <a:srgbClr val="000000"/>
                </a:solidFill>
                <a:latin typeface="Arial"/>
              </a:rPr>
              <a:t>suất</a:t>
            </a:r>
            <a:r>
              <a:rPr lang="en-US" sz="2799" dirty="0">
                <a:solidFill>
                  <a:srgbClr val="000000"/>
                </a:solidFill>
                <a:latin typeface="Arial"/>
              </a:rPr>
              <a:t> </a:t>
            </a:r>
            <a:r>
              <a:rPr lang="en-US" sz="2799" dirty="0" err="1">
                <a:solidFill>
                  <a:srgbClr val="000000"/>
                </a:solidFill>
                <a:latin typeface="Arial"/>
              </a:rPr>
              <a:t>chơi</a:t>
            </a:r>
            <a:r>
              <a:rPr lang="en-US" sz="2799" dirty="0">
                <a:solidFill>
                  <a:srgbClr val="000000"/>
                </a:solidFill>
                <a:latin typeface="Arial"/>
              </a:rPr>
              <a:t>  </a:t>
            </a:r>
            <a:r>
              <a:rPr lang="en-US" sz="2799" dirty="0" err="1">
                <a:solidFill>
                  <a:srgbClr val="000000"/>
                </a:solidFill>
                <a:latin typeface="Arial"/>
              </a:rPr>
              <a:t>và</a:t>
            </a:r>
            <a:r>
              <a:rPr lang="en-US" sz="2799" dirty="0">
                <a:solidFill>
                  <a:srgbClr val="000000"/>
                </a:solidFill>
                <a:latin typeface="Arial"/>
              </a:rPr>
              <a:t> </a:t>
            </a:r>
            <a:r>
              <a:rPr lang="en-US" sz="2799" dirty="0" err="1">
                <a:solidFill>
                  <a:srgbClr val="000000"/>
                </a:solidFill>
                <a:latin typeface="Arial"/>
              </a:rPr>
              <a:t>thời</a:t>
            </a:r>
            <a:r>
              <a:rPr lang="en-US" sz="2799" dirty="0">
                <a:solidFill>
                  <a:srgbClr val="000000"/>
                </a:solidFill>
                <a:latin typeface="Arial"/>
              </a:rPr>
              <a:t> </a:t>
            </a:r>
            <a:r>
              <a:rPr lang="en-US" sz="2799" dirty="0" err="1">
                <a:solidFill>
                  <a:srgbClr val="000000"/>
                </a:solidFill>
                <a:latin typeface="Arial"/>
              </a:rPr>
              <a:t>gian</a:t>
            </a:r>
            <a:r>
              <a:rPr lang="en-US" sz="2799" dirty="0">
                <a:solidFill>
                  <a:srgbClr val="000000"/>
                </a:solidFill>
                <a:latin typeface="Arial"/>
              </a:rPr>
              <a:t> </a:t>
            </a:r>
            <a:r>
              <a:rPr lang="en-US" sz="2799" dirty="0" err="1">
                <a:solidFill>
                  <a:srgbClr val="000000"/>
                </a:solidFill>
                <a:latin typeface="Arial"/>
              </a:rPr>
              <a:t>đáp</a:t>
            </a:r>
            <a:r>
              <a:rPr lang="en-US" sz="2799" dirty="0">
                <a:solidFill>
                  <a:srgbClr val="000000"/>
                </a:solidFill>
                <a:latin typeface="Arial"/>
              </a:rPr>
              <a:t> </a:t>
            </a:r>
            <a:r>
              <a:rPr lang="en-US" sz="2799" dirty="0" err="1">
                <a:solidFill>
                  <a:srgbClr val="000000"/>
                </a:solidFill>
                <a:latin typeface="Arial"/>
              </a:rPr>
              <a:t>ứng</a:t>
            </a:r>
            <a:r>
              <a:rPr lang="en-US" sz="2799" dirty="0">
                <a:solidFill>
                  <a:srgbClr val="000000"/>
                </a:solidFill>
                <a:latin typeface="Arial"/>
              </a:rPr>
              <a:t> </a:t>
            </a:r>
            <a:r>
              <a:rPr lang="en-US" sz="2799" dirty="0" err="1">
                <a:solidFill>
                  <a:srgbClr val="000000"/>
                </a:solidFill>
                <a:latin typeface="Arial"/>
              </a:rPr>
              <a:t>chậm</a:t>
            </a:r>
            <a:r>
              <a:rPr lang="en-US" sz="2799" dirty="0">
                <a:solidFill>
                  <a:srgbClr val="000000"/>
                </a:solidFill>
                <a:latin typeface="Arial"/>
              </a:rPr>
              <a:t> </a:t>
            </a:r>
            <a:r>
              <a:rPr lang="en-US" sz="2799" dirty="0" err="1">
                <a:solidFill>
                  <a:srgbClr val="000000"/>
                </a:solidFill>
                <a:latin typeface="Arial"/>
              </a:rPr>
              <a:t>đi</a:t>
            </a:r>
            <a:r>
              <a:rPr lang="en-US" sz="2799" dirty="0">
                <a:solidFill>
                  <a:srgbClr val="000000"/>
                </a:solidFill>
                <a:latin typeface="Arial"/>
              </a:rPr>
              <a:t>.</a:t>
            </a:r>
          </a:p>
          <a:p>
            <a:pPr marL="604519" lvl="1" indent="-302260" algn="just">
              <a:lnSpc>
                <a:spcPts val="3919"/>
              </a:lnSpc>
              <a:buFont typeface="Arial"/>
              <a:buChar char="•"/>
            </a:pPr>
            <a:r>
              <a:rPr lang="en-US" sz="2799" dirty="0">
                <a:solidFill>
                  <a:srgbClr val="000000"/>
                </a:solidFill>
                <a:latin typeface="Arial"/>
              </a:rPr>
              <a:t> </a:t>
            </a:r>
            <a:r>
              <a:rPr lang="en-US" sz="2799" dirty="0" err="1">
                <a:solidFill>
                  <a:srgbClr val="000000"/>
                </a:solidFill>
                <a:latin typeface="Arial"/>
              </a:rPr>
              <a:t>Tốn</a:t>
            </a:r>
            <a:r>
              <a:rPr lang="en-US" sz="2799" dirty="0">
                <a:solidFill>
                  <a:srgbClr val="000000"/>
                </a:solidFill>
                <a:latin typeface="Arial"/>
              </a:rPr>
              <a:t> </a:t>
            </a:r>
            <a:r>
              <a:rPr lang="en-US" sz="2799" dirty="0" err="1">
                <a:solidFill>
                  <a:srgbClr val="000000"/>
                </a:solidFill>
                <a:latin typeface="Arial"/>
              </a:rPr>
              <a:t>tài</a:t>
            </a:r>
            <a:r>
              <a:rPr lang="en-US" sz="2799" dirty="0">
                <a:solidFill>
                  <a:srgbClr val="000000"/>
                </a:solidFill>
                <a:latin typeface="Arial"/>
              </a:rPr>
              <a:t> </a:t>
            </a:r>
            <a:r>
              <a:rPr lang="en-US" sz="2799" dirty="0" err="1">
                <a:solidFill>
                  <a:srgbClr val="000000"/>
                </a:solidFill>
                <a:latin typeface="Arial"/>
              </a:rPr>
              <a:t>nguyên</a:t>
            </a:r>
            <a:endParaRPr lang="en-US" sz="2799" dirty="0">
              <a:solidFill>
                <a:srgbClr val="000000"/>
              </a:solidFill>
              <a:latin typeface="Arial"/>
            </a:endParaRPr>
          </a:p>
        </p:txBody>
      </p:sp>
      <p:sp>
        <p:nvSpPr>
          <p:cNvPr id="3" name="TextBox 3"/>
          <p:cNvSpPr txBox="1"/>
          <p:nvPr/>
        </p:nvSpPr>
        <p:spPr>
          <a:xfrm>
            <a:off x="7834560" y="425196"/>
            <a:ext cx="3639415" cy="694563"/>
          </a:xfrm>
          <a:prstGeom prst="rect">
            <a:avLst/>
          </a:prstGeom>
        </p:spPr>
        <p:txBody>
          <a:bodyPr lIns="0" tIns="0" rIns="0" bIns="0" rtlCol="0" anchor="t">
            <a:spAutoFit/>
          </a:bodyPr>
          <a:lstStyle/>
          <a:p>
            <a:pPr algn="ctr">
              <a:lnSpc>
                <a:spcPts val="5795"/>
              </a:lnSpc>
              <a:spcBef>
                <a:spcPct val="0"/>
              </a:spcBef>
            </a:pPr>
            <a:r>
              <a:rPr lang="en-US" sz="4200" spc="411">
                <a:solidFill>
                  <a:srgbClr val="000000"/>
                </a:solidFill>
                <a:latin typeface="Oswald Bold"/>
              </a:rPr>
              <a:t>ĐÁNH GIÁ</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5019320" y="2787366"/>
            <a:ext cx="1400485" cy="4859036"/>
            <a:chOff x="0" y="0"/>
            <a:chExt cx="368852" cy="1279746"/>
          </a:xfrm>
        </p:grpSpPr>
        <p:sp>
          <p:nvSpPr>
            <p:cNvPr id="4" name="Freeform 4"/>
            <p:cNvSpPr/>
            <p:nvPr/>
          </p:nvSpPr>
          <p:spPr>
            <a:xfrm>
              <a:off x="0" y="0"/>
              <a:ext cx="368852" cy="1279746"/>
            </a:xfrm>
            <a:custGeom>
              <a:avLst/>
              <a:gdLst/>
              <a:ahLst/>
              <a:cxnLst/>
              <a:rect l="l" t="t" r="r" b="b"/>
              <a:pathLst>
                <a:path w="368852" h="1279746">
                  <a:moveTo>
                    <a:pt x="0" y="0"/>
                  </a:moveTo>
                  <a:lnTo>
                    <a:pt x="368852" y="0"/>
                  </a:lnTo>
                  <a:lnTo>
                    <a:pt x="368852" y="1279746"/>
                  </a:lnTo>
                  <a:lnTo>
                    <a:pt x="0" y="1279746"/>
                  </a:lnTo>
                  <a:close/>
                </a:path>
              </a:pathLst>
            </a:custGeom>
            <a:gradFill rotWithShape="1">
              <a:gsLst>
                <a:gs pos="0">
                  <a:srgbClr val="A6A6A6">
                    <a:alpha val="100000"/>
                  </a:srgbClr>
                </a:gs>
                <a:gs pos="100000">
                  <a:srgbClr val="FFFFFF">
                    <a:alpha val="100000"/>
                  </a:srgbClr>
                </a:gs>
              </a:gsLst>
              <a:lin ang="0"/>
            </a:gradFill>
          </p:spPr>
          <p:txBody>
            <a:bodyPr/>
            <a:lstStyle/>
            <a:p>
              <a:endParaRPr lang="en-GB"/>
            </a:p>
          </p:txBody>
        </p:sp>
        <p:sp>
          <p:nvSpPr>
            <p:cNvPr id="5" name="TextBox 5"/>
            <p:cNvSpPr txBox="1"/>
            <p:nvPr/>
          </p:nvSpPr>
          <p:spPr>
            <a:xfrm>
              <a:off x="0" y="-19050"/>
              <a:ext cx="368852" cy="1298796"/>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7" name="Freeform 7"/>
          <p:cNvSpPr/>
          <p:nvPr/>
        </p:nvSpPr>
        <p:spPr>
          <a:xfrm>
            <a:off x="-78359" y="-268562"/>
            <a:ext cx="4689231" cy="4114800"/>
          </a:xfrm>
          <a:custGeom>
            <a:avLst/>
            <a:gdLst/>
            <a:ahLst/>
            <a:cxnLst/>
            <a:rect l="l" t="t" r="r" b="b"/>
            <a:pathLst>
              <a:path w="4689231" h="4114800">
                <a:moveTo>
                  <a:pt x="0" y="0"/>
                </a:moveTo>
                <a:lnTo>
                  <a:pt x="4689231" y="0"/>
                </a:lnTo>
                <a:lnTo>
                  <a:pt x="468923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8" name="TextBox 8"/>
          <p:cNvSpPr txBox="1"/>
          <p:nvPr/>
        </p:nvSpPr>
        <p:spPr>
          <a:xfrm>
            <a:off x="5019320" y="484514"/>
            <a:ext cx="7416941" cy="1876842"/>
          </a:xfrm>
          <a:prstGeom prst="rect">
            <a:avLst/>
          </a:prstGeom>
        </p:spPr>
        <p:txBody>
          <a:bodyPr lIns="0" tIns="0" rIns="0" bIns="0" rtlCol="0" anchor="t">
            <a:spAutoFit/>
          </a:bodyPr>
          <a:lstStyle/>
          <a:p>
            <a:pPr algn="ctr">
              <a:lnSpc>
                <a:spcPts val="13774"/>
              </a:lnSpc>
            </a:pPr>
            <a:r>
              <a:rPr lang="en-US" sz="9981" spc="978">
                <a:solidFill>
                  <a:srgbClr val="231F20"/>
                </a:solidFill>
                <a:latin typeface="Arial Bold"/>
              </a:rPr>
              <a:t>CONTENT</a:t>
            </a:r>
          </a:p>
        </p:txBody>
      </p:sp>
      <p:sp>
        <p:nvSpPr>
          <p:cNvPr id="9" name="TextBox 9"/>
          <p:cNvSpPr txBox="1"/>
          <p:nvPr/>
        </p:nvSpPr>
        <p:spPr>
          <a:xfrm>
            <a:off x="5231353" y="3022731"/>
            <a:ext cx="937219" cy="733425"/>
          </a:xfrm>
          <a:prstGeom prst="rect">
            <a:avLst/>
          </a:prstGeom>
        </p:spPr>
        <p:txBody>
          <a:bodyPr lIns="0" tIns="0" rIns="0" bIns="0" rtlCol="0" anchor="t">
            <a:spAutoFit/>
          </a:bodyPr>
          <a:lstStyle/>
          <a:p>
            <a:pPr algn="ctr">
              <a:lnSpc>
                <a:spcPts val="5126"/>
              </a:lnSpc>
            </a:pPr>
            <a:r>
              <a:rPr lang="en-US" sz="4271">
                <a:solidFill>
                  <a:srgbClr val="363636"/>
                </a:solidFill>
                <a:latin typeface="Arial Bold"/>
              </a:rPr>
              <a:t>01</a:t>
            </a:r>
          </a:p>
        </p:txBody>
      </p:sp>
      <p:sp>
        <p:nvSpPr>
          <p:cNvPr id="10" name="TextBox 10"/>
          <p:cNvSpPr txBox="1"/>
          <p:nvPr/>
        </p:nvSpPr>
        <p:spPr>
          <a:xfrm>
            <a:off x="5231353" y="4269954"/>
            <a:ext cx="937219" cy="733425"/>
          </a:xfrm>
          <a:prstGeom prst="rect">
            <a:avLst/>
          </a:prstGeom>
        </p:spPr>
        <p:txBody>
          <a:bodyPr lIns="0" tIns="0" rIns="0" bIns="0" rtlCol="0" anchor="t">
            <a:spAutoFit/>
          </a:bodyPr>
          <a:lstStyle/>
          <a:p>
            <a:pPr algn="ctr">
              <a:lnSpc>
                <a:spcPts val="5126"/>
              </a:lnSpc>
            </a:pPr>
            <a:r>
              <a:rPr lang="en-US" sz="4271">
                <a:solidFill>
                  <a:srgbClr val="363636"/>
                </a:solidFill>
                <a:latin typeface="Arial Bold"/>
              </a:rPr>
              <a:t>02</a:t>
            </a:r>
          </a:p>
        </p:txBody>
      </p:sp>
      <p:sp>
        <p:nvSpPr>
          <p:cNvPr id="11" name="TextBox 11"/>
          <p:cNvSpPr txBox="1"/>
          <p:nvPr/>
        </p:nvSpPr>
        <p:spPr>
          <a:xfrm>
            <a:off x="5231353" y="5520161"/>
            <a:ext cx="937219" cy="733425"/>
          </a:xfrm>
          <a:prstGeom prst="rect">
            <a:avLst/>
          </a:prstGeom>
        </p:spPr>
        <p:txBody>
          <a:bodyPr lIns="0" tIns="0" rIns="0" bIns="0" rtlCol="0" anchor="t">
            <a:spAutoFit/>
          </a:bodyPr>
          <a:lstStyle/>
          <a:p>
            <a:pPr algn="ctr">
              <a:lnSpc>
                <a:spcPts val="5126"/>
              </a:lnSpc>
            </a:pPr>
            <a:r>
              <a:rPr lang="en-US" sz="4271">
                <a:solidFill>
                  <a:srgbClr val="363636"/>
                </a:solidFill>
                <a:latin typeface="Arial Bold"/>
              </a:rPr>
              <a:t>03</a:t>
            </a:r>
          </a:p>
        </p:txBody>
      </p:sp>
      <p:sp>
        <p:nvSpPr>
          <p:cNvPr id="12" name="TextBox 12"/>
          <p:cNvSpPr txBox="1"/>
          <p:nvPr/>
        </p:nvSpPr>
        <p:spPr>
          <a:xfrm>
            <a:off x="5250954" y="6767384"/>
            <a:ext cx="937219" cy="733425"/>
          </a:xfrm>
          <a:prstGeom prst="rect">
            <a:avLst/>
          </a:prstGeom>
        </p:spPr>
        <p:txBody>
          <a:bodyPr lIns="0" tIns="0" rIns="0" bIns="0" rtlCol="0" anchor="t">
            <a:spAutoFit/>
          </a:bodyPr>
          <a:lstStyle/>
          <a:p>
            <a:pPr algn="ctr">
              <a:lnSpc>
                <a:spcPts val="5126"/>
              </a:lnSpc>
            </a:pPr>
            <a:r>
              <a:rPr lang="en-US" sz="4271">
                <a:solidFill>
                  <a:srgbClr val="363636"/>
                </a:solidFill>
                <a:latin typeface="Arial Bold"/>
              </a:rPr>
              <a:t>04</a:t>
            </a:r>
          </a:p>
        </p:txBody>
      </p:sp>
      <p:sp>
        <p:nvSpPr>
          <p:cNvPr id="13" name="TextBox 13"/>
          <p:cNvSpPr txBox="1"/>
          <p:nvPr/>
        </p:nvSpPr>
        <p:spPr>
          <a:xfrm>
            <a:off x="6829381" y="3090358"/>
            <a:ext cx="5790503" cy="569595"/>
          </a:xfrm>
          <a:prstGeom prst="rect">
            <a:avLst/>
          </a:prstGeom>
        </p:spPr>
        <p:txBody>
          <a:bodyPr lIns="0" tIns="0" rIns="0" bIns="0" rtlCol="0" anchor="t">
            <a:spAutoFit/>
          </a:bodyPr>
          <a:lstStyle/>
          <a:p>
            <a:pPr>
              <a:lnSpc>
                <a:spcPts val="4140"/>
              </a:lnSpc>
            </a:pPr>
            <a:r>
              <a:rPr lang="en-US" sz="3000" spc="294">
                <a:solidFill>
                  <a:srgbClr val="231F20"/>
                </a:solidFill>
                <a:latin typeface="Arial Bold"/>
              </a:rPr>
              <a:t>TỔNG QUAN</a:t>
            </a:r>
          </a:p>
        </p:txBody>
      </p:sp>
      <p:sp>
        <p:nvSpPr>
          <p:cNvPr id="14" name="TextBox 14"/>
          <p:cNvSpPr txBox="1"/>
          <p:nvPr/>
        </p:nvSpPr>
        <p:spPr>
          <a:xfrm>
            <a:off x="6829381" y="4387174"/>
            <a:ext cx="6076629" cy="569595"/>
          </a:xfrm>
          <a:prstGeom prst="rect">
            <a:avLst/>
          </a:prstGeom>
        </p:spPr>
        <p:txBody>
          <a:bodyPr lIns="0" tIns="0" rIns="0" bIns="0" rtlCol="0" anchor="t">
            <a:spAutoFit/>
          </a:bodyPr>
          <a:lstStyle/>
          <a:p>
            <a:pPr>
              <a:lnSpc>
                <a:spcPts val="4140"/>
              </a:lnSpc>
            </a:pPr>
            <a:r>
              <a:rPr lang="en-US" sz="3000" spc="294">
                <a:solidFill>
                  <a:srgbClr val="231F20"/>
                </a:solidFill>
                <a:latin typeface="Arial Bold"/>
              </a:rPr>
              <a:t>XÂY DỰNG BÀI TOÁN</a:t>
            </a:r>
          </a:p>
        </p:txBody>
      </p:sp>
      <p:sp>
        <p:nvSpPr>
          <p:cNvPr id="15" name="TextBox 15"/>
          <p:cNvSpPr txBox="1"/>
          <p:nvPr/>
        </p:nvSpPr>
        <p:spPr>
          <a:xfrm>
            <a:off x="6829381" y="5587788"/>
            <a:ext cx="5790503" cy="569595"/>
          </a:xfrm>
          <a:prstGeom prst="rect">
            <a:avLst/>
          </a:prstGeom>
        </p:spPr>
        <p:txBody>
          <a:bodyPr lIns="0" tIns="0" rIns="0" bIns="0" rtlCol="0" anchor="t">
            <a:spAutoFit/>
          </a:bodyPr>
          <a:lstStyle/>
          <a:p>
            <a:pPr marL="0" lvl="0" indent="0" algn="l">
              <a:lnSpc>
                <a:spcPts val="4140"/>
              </a:lnSpc>
              <a:spcBef>
                <a:spcPct val="0"/>
              </a:spcBef>
            </a:pPr>
            <a:r>
              <a:rPr lang="en-US" sz="3000" spc="294">
                <a:solidFill>
                  <a:srgbClr val="231F20"/>
                </a:solidFill>
                <a:latin typeface="Arial Bold"/>
              </a:rPr>
              <a:t>THUẬT TOÁN</a:t>
            </a:r>
          </a:p>
        </p:txBody>
      </p:sp>
      <p:sp>
        <p:nvSpPr>
          <p:cNvPr id="16" name="TextBox 16"/>
          <p:cNvSpPr txBox="1"/>
          <p:nvPr/>
        </p:nvSpPr>
        <p:spPr>
          <a:xfrm>
            <a:off x="6829381" y="6786033"/>
            <a:ext cx="6076629" cy="569595"/>
          </a:xfrm>
          <a:prstGeom prst="rect">
            <a:avLst/>
          </a:prstGeom>
        </p:spPr>
        <p:txBody>
          <a:bodyPr lIns="0" tIns="0" rIns="0" bIns="0" rtlCol="0" anchor="t">
            <a:spAutoFit/>
          </a:bodyPr>
          <a:lstStyle/>
          <a:p>
            <a:pPr marL="0" lvl="0" indent="0" algn="l">
              <a:lnSpc>
                <a:spcPts val="4140"/>
              </a:lnSpc>
              <a:spcBef>
                <a:spcPct val="0"/>
              </a:spcBef>
            </a:pPr>
            <a:r>
              <a:rPr lang="en-US" sz="3000" spc="294">
                <a:solidFill>
                  <a:srgbClr val="231F20"/>
                </a:solidFill>
                <a:latin typeface="Arial Bold"/>
              </a:rPr>
              <a:t>ĐÁNH GIÁ VÀ KẾT LUẬN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 b="6"/>
          <a:stretch>
            <a:fillRect/>
          </a:stretch>
        </p:blipFill>
        <p:spPr>
          <a:xfrm>
            <a:off x="0" y="7665395"/>
            <a:ext cx="1507423" cy="2621605"/>
          </a:xfrm>
          <a:prstGeom prst="rect">
            <a:avLst/>
          </a:prstGeom>
        </p:spPr>
      </p:pic>
      <p:pic>
        <p:nvPicPr>
          <p:cNvPr id="3" name="Picture 3"/>
          <p:cNvPicPr>
            <a:picLocks noChangeAspect="1"/>
          </p:cNvPicPr>
          <p:nvPr/>
        </p:nvPicPr>
        <p:blipFill>
          <a:blip r:embed="rId3"/>
          <a:srcRect t="29" b="29"/>
          <a:stretch>
            <a:fillRect/>
          </a:stretch>
        </p:blipFill>
        <p:spPr>
          <a:xfrm>
            <a:off x="17183451" y="0"/>
            <a:ext cx="1104549" cy="1284360"/>
          </a:xfrm>
          <a:prstGeom prst="rect">
            <a:avLst/>
          </a:prstGeom>
        </p:spPr>
      </p:pic>
      <p:pic>
        <p:nvPicPr>
          <p:cNvPr id="4" name="Picture 4"/>
          <p:cNvPicPr>
            <a:picLocks noChangeAspect="1"/>
          </p:cNvPicPr>
          <p:nvPr/>
        </p:nvPicPr>
        <p:blipFill>
          <a:blip r:embed="rId4"/>
          <a:srcRect l="99" r="99"/>
          <a:stretch>
            <a:fillRect/>
          </a:stretch>
        </p:blipFill>
        <p:spPr>
          <a:xfrm>
            <a:off x="0" y="0"/>
            <a:ext cx="2731746" cy="2199055"/>
          </a:xfrm>
          <a:prstGeom prst="rect">
            <a:avLst/>
          </a:prstGeom>
        </p:spPr>
      </p:pic>
      <p:sp>
        <p:nvSpPr>
          <p:cNvPr id="5" name="TextBox 5"/>
          <p:cNvSpPr txBox="1"/>
          <p:nvPr/>
        </p:nvSpPr>
        <p:spPr>
          <a:xfrm>
            <a:off x="6268245" y="952500"/>
            <a:ext cx="5171956" cy="721538"/>
          </a:xfrm>
          <a:prstGeom prst="rect">
            <a:avLst/>
          </a:prstGeom>
        </p:spPr>
        <p:txBody>
          <a:bodyPr lIns="0" tIns="0" rIns="0" bIns="0" rtlCol="0" anchor="t">
            <a:spAutoFit/>
          </a:bodyPr>
          <a:lstStyle/>
          <a:p>
            <a:pPr algn="ctr">
              <a:lnSpc>
                <a:spcPts val="5892"/>
              </a:lnSpc>
              <a:spcBef>
                <a:spcPct val="0"/>
              </a:spcBef>
            </a:pPr>
            <a:r>
              <a:rPr lang="en-US" sz="4269" spc="418">
                <a:solidFill>
                  <a:srgbClr val="000000"/>
                </a:solidFill>
                <a:latin typeface="Oswald Bold"/>
              </a:rPr>
              <a:t>HƯỚNG PHÁT TRIỂN</a:t>
            </a:r>
          </a:p>
        </p:txBody>
      </p:sp>
      <p:sp>
        <p:nvSpPr>
          <p:cNvPr id="6" name="TextBox 6"/>
          <p:cNvSpPr txBox="1"/>
          <p:nvPr/>
        </p:nvSpPr>
        <p:spPr>
          <a:xfrm>
            <a:off x="2476467" y="3389376"/>
            <a:ext cx="13335066" cy="3795078"/>
          </a:xfrm>
          <a:prstGeom prst="rect">
            <a:avLst/>
          </a:prstGeom>
        </p:spPr>
        <p:txBody>
          <a:bodyPr lIns="0" tIns="0" rIns="0" bIns="0" rtlCol="0" anchor="t">
            <a:spAutoFit/>
          </a:bodyPr>
          <a:lstStyle/>
          <a:p>
            <a:pPr marL="960120" lvl="1" indent="-571500">
              <a:lnSpc>
                <a:spcPts val="4967"/>
              </a:lnSpc>
              <a:buFont typeface="Arial" panose="020B0604020202020204" pitchFamily="34" charset="0"/>
              <a:buChar char="•"/>
            </a:pPr>
            <a:r>
              <a:rPr lang="en-US" sz="3600" spc="-150" dirty="0" err="1">
                <a:solidFill>
                  <a:srgbClr val="000000"/>
                </a:solidFill>
                <a:latin typeface="Times New Roman"/>
              </a:rPr>
              <a:t>Tối</a:t>
            </a:r>
            <a:r>
              <a:rPr lang="en-US" sz="3600" spc="-150" dirty="0">
                <a:solidFill>
                  <a:srgbClr val="000000"/>
                </a:solidFill>
                <a:latin typeface="Times New Roman"/>
              </a:rPr>
              <a:t> </a:t>
            </a:r>
            <a:r>
              <a:rPr lang="en-US" sz="3600" spc="-150" dirty="0" err="1">
                <a:solidFill>
                  <a:srgbClr val="000000"/>
                </a:solidFill>
                <a:latin typeface="Times New Roman"/>
              </a:rPr>
              <a:t>ưu</a:t>
            </a:r>
            <a:r>
              <a:rPr lang="en-US" sz="3600" spc="-150" dirty="0">
                <a:solidFill>
                  <a:srgbClr val="000000"/>
                </a:solidFill>
                <a:latin typeface="Times New Roman"/>
              </a:rPr>
              <a:t> </a:t>
            </a:r>
            <a:r>
              <a:rPr lang="en-US" sz="3600" spc="-150" dirty="0" err="1">
                <a:solidFill>
                  <a:srgbClr val="000000"/>
                </a:solidFill>
                <a:latin typeface="Times New Roman"/>
              </a:rPr>
              <a:t>hóa</a:t>
            </a:r>
            <a:r>
              <a:rPr lang="en-US" sz="3600" spc="-150" dirty="0">
                <a:solidFill>
                  <a:srgbClr val="000000"/>
                </a:solidFill>
                <a:latin typeface="Times New Roman"/>
              </a:rPr>
              <a:t> </a:t>
            </a:r>
            <a:r>
              <a:rPr lang="en-US" sz="3600" spc="-150" dirty="0" err="1">
                <a:solidFill>
                  <a:srgbClr val="000000"/>
                </a:solidFill>
                <a:latin typeface="Times New Roman"/>
              </a:rPr>
              <a:t>thuật</a:t>
            </a:r>
            <a:r>
              <a:rPr lang="en-US" sz="3600" spc="-150" dirty="0">
                <a:solidFill>
                  <a:srgbClr val="000000"/>
                </a:solidFill>
                <a:latin typeface="Times New Roman"/>
              </a:rPr>
              <a:t> </a:t>
            </a:r>
            <a:r>
              <a:rPr lang="en-US" sz="3600" spc="-150" dirty="0" err="1">
                <a:solidFill>
                  <a:srgbClr val="000000"/>
                </a:solidFill>
                <a:latin typeface="Times New Roman"/>
              </a:rPr>
              <a:t>toán</a:t>
            </a:r>
            <a:r>
              <a:rPr lang="en-US" sz="3600" spc="-150" dirty="0">
                <a:solidFill>
                  <a:srgbClr val="000000"/>
                </a:solidFill>
                <a:latin typeface="Times New Roman"/>
              </a:rPr>
              <a:t>, </a:t>
            </a:r>
            <a:r>
              <a:rPr lang="en-US" sz="3600" spc="-150" dirty="0" err="1">
                <a:solidFill>
                  <a:srgbClr val="000000"/>
                </a:solidFill>
                <a:latin typeface="Times New Roman"/>
              </a:rPr>
              <a:t>cải</a:t>
            </a:r>
            <a:r>
              <a:rPr lang="en-US" sz="3600" spc="-150" dirty="0">
                <a:solidFill>
                  <a:srgbClr val="000000"/>
                </a:solidFill>
                <a:latin typeface="Times New Roman"/>
              </a:rPr>
              <a:t> </a:t>
            </a:r>
            <a:r>
              <a:rPr lang="en-US" sz="3600" spc="-150" dirty="0" err="1">
                <a:solidFill>
                  <a:srgbClr val="000000"/>
                </a:solidFill>
                <a:latin typeface="Times New Roman"/>
              </a:rPr>
              <a:t>thiện</a:t>
            </a:r>
            <a:r>
              <a:rPr lang="en-US" sz="3600" spc="-150" dirty="0">
                <a:solidFill>
                  <a:srgbClr val="000000"/>
                </a:solidFill>
                <a:latin typeface="Times New Roman"/>
              </a:rPr>
              <a:t> </a:t>
            </a:r>
            <a:r>
              <a:rPr lang="en-US" sz="3600" spc="-150" dirty="0" err="1">
                <a:solidFill>
                  <a:srgbClr val="000000"/>
                </a:solidFill>
                <a:latin typeface="Times New Roman"/>
              </a:rPr>
              <a:t>hiệu</a:t>
            </a:r>
            <a:r>
              <a:rPr lang="en-US" sz="3600" spc="-150" dirty="0">
                <a:solidFill>
                  <a:srgbClr val="000000"/>
                </a:solidFill>
                <a:latin typeface="Times New Roman"/>
              </a:rPr>
              <a:t> </a:t>
            </a:r>
            <a:r>
              <a:rPr lang="en-US" sz="3600" spc="-150" dirty="0" err="1">
                <a:solidFill>
                  <a:srgbClr val="000000"/>
                </a:solidFill>
                <a:latin typeface="Times New Roman"/>
              </a:rPr>
              <a:t>suất</a:t>
            </a:r>
            <a:r>
              <a:rPr lang="en-US" sz="3600" spc="-150" dirty="0">
                <a:solidFill>
                  <a:srgbClr val="000000"/>
                </a:solidFill>
                <a:latin typeface="Times New Roman"/>
              </a:rPr>
              <a:t> </a:t>
            </a:r>
            <a:r>
              <a:rPr lang="en-US" sz="3600" spc="-150" dirty="0" err="1">
                <a:solidFill>
                  <a:srgbClr val="000000"/>
                </a:solidFill>
                <a:latin typeface="Times New Roman"/>
              </a:rPr>
              <a:t>của</a:t>
            </a:r>
            <a:r>
              <a:rPr lang="en-US" sz="3600" spc="-150" dirty="0">
                <a:solidFill>
                  <a:srgbClr val="000000"/>
                </a:solidFill>
                <a:latin typeface="Times New Roman"/>
              </a:rPr>
              <a:t> MCTS</a:t>
            </a:r>
          </a:p>
          <a:p>
            <a:pPr marL="960120" lvl="1" indent="-571500">
              <a:lnSpc>
                <a:spcPts val="4967"/>
              </a:lnSpc>
              <a:buFont typeface="Arial" panose="020B0604020202020204" pitchFamily="34" charset="0"/>
              <a:buChar char="•"/>
            </a:pPr>
            <a:r>
              <a:rPr lang="en-US" sz="3600" spc="-150" dirty="0" err="1">
                <a:solidFill>
                  <a:srgbClr val="000000"/>
                </a:solidFill>
                <a:latin typeface="Times New Roman"/>
              </a:rPr>
              <a:t>Mở</a:t>
            </a:r>
            <a:r>
              <a:rPr lang="en-US" sz="3600" spc="-150" dirty="0">
                <a:solidFill>
                  <a:srgbClr val="000000"/>
                </a:solidFill>
                <a:latin typeface="Times New Roman"/>
              </a:rPr>
              <a:t> </a:t>
            </a:r>
            <a:r>
              <a:rPr lang="en-US" sz="3600" spc="-150" dirty="0" err="1">
                <a:solidFill>
                  <a:srgbClr val="000000"/>
                </a:solidFill>
                <a:latin typeface="Times New Roman"/>
              </a:rPr>
              <a:t>rộng</a:t>
            </a:r>
            <a:r>
              <a:rPr lang="en-US" sz="3600" spc="-150" dirty="0">
                <a:solidFill>
                  <a:srgbClr val="000000"/>
                </a:solidFill>
                <a:latin typeface="Times New Roman"/>
              </a:rPr>
              <a:t> </a:t>
            </a:r>
            <a:r>
              <a:rPr lang="en-US" sz="3600" spc="-150" dirty="0" err="1">
                <a:solidFill>
                  <a:srgbClr val="000000"/>
                </a:solidFill>
                <a:latin typeface="Times New Roman"/>
              </a:rPr>
              <a:t>bàn</a:t>
            </a:r>
            <a:r>
              <a:rPr lang="en-US" sz="3600" spc="-150" dirty="0">
                <a:solidFill>
                  <a:srgbClr val="000000"/>
                </a:solidFill>
                <a:latin typeface="Times New Roman"/>
              </a:rPr>
              <a:t> </a:t>
            </a:r>
            <a:r>
              <a:rPr lang="en-US" sz="3600" spc="-150" dirty="0" err="1">
                <a:solidFill>
                  <a:srgbClr val="000000"/>
                </a:solidFill>
                <a:latin typeface="Times New Roman"/>
              </a:rPr>
              <a:t>cờ</a:t>
            </a:r>
            <a:endParaRPr lang="en-US" sz="3600" spc="-150" dirty="0">
              <a:solidFill>
                <a:srgbClr val="000000"/>
              </a:solidFill>
              <a:latin typeface="Times New Roman"/>
            </a:endParaRPr>
          </a:p>
          <a:p>
            <a:pPr marL="960120" lvl="1" indent="-571500">
              <a:lnSpc>
                <a:spcPts val="4967"/>
              </a:lnSpc>
              <a:buFont typeface="Arial" panose="020B0604020202020204" pitchFamily="34" charset="0"/>
              <a:buChar char="•"/>
            </a:pPr>
            <a:r>
              <a:rPr lang="en-US" sz="3600" spc="-150" dirty="0" err="1">
                <a:solidFill>
                  <a:srgbClr val="000000"/>
                </a:solidFill>
                <a:latin typeface="Times New Roman"/>
              </a:rPr>
              <a:t>Tích</a:t>
            </a:r>
            <a:r>
              <a:rPr lang="en-US" sz="3600" spc="-150" dirty="0">
                <a:solidFill>
                  <a:srgbClr val="000000"/>
                </a:solidFill>
                <a:latin typeface="Times New Roman"/>
              </a:rPr>
              <a:t> </a:t>
            </a:r>
            <a:r>
              <a:rPr lang="en-US" sz="3600" spc="-150" dirty="0" err="1">
                <a:solidFill>
                  <a:srgbClr val="000000"/>
                </a:solidFill>
                <a:latin typeface="Times New Roman"/>
              </a:rPr>
              <a:t>hợp</a:t>
            </a:r>
            <a:r>
              <a:rPr lang="en-US" sz="3600" spc="-150" dirty="0">
                <a:solidFill>
                  <a:srgbClr val="000000"/>
                </a:solidFill>
                <a:latin typeface="Times New Roman"/>
              </a:rPr>
              <a:t> </a:t>
            </a:r>
            <a:r>
              <a:rPr lang="en-US" sz="3600" spc="-150" dirty="0" err="1">
                <a:solidFill>
                  <a:srgbClr val="000000"/>
                </a:solidFill>
                <a:latin typeface="Times New Roman"/>
              </a:rPr>
              <a:t>các</a:t>
            </a:r>
            <a:r>
              <a:rPr lang="en-US" sz="3600" spc="-150" dirty="0">
                <a:solidFill>
                  <a:srgbClr val="000000"/>
                </a:solidFill>
                <a:latin typeface="Times New Roman"/>
              </a:rPr>
              <a:t> </a:t>
            </a:r>
            <a:r>
              <a:rPr lang="en-US" sz="3600" spc="-150" dirty="0" err="1">
                <a:solidFill>
                  <a:srgbClr val="000000"/>
                </a:solidFill>
                <a:latin typeface="Times New Roman"/>
              </a:rPr>
              <a:t>phương</a:t>
            </a:r>
            <a:r>
              <a:rPr lang="en-US" sz="3600" spc="-150" dirty="0">
                <a:solidFill>
                  <a:srgbClr val="000000"/>
                </a:solidFill>
                <a:latin typeface="Times New Roman"/>
              </a:rPr>
              <a:t> </a:t>
            </a:r>
            <a:r>
              <a:rPr lang="en-US" sz="3600" spc="-150" dirty="0" err="1">
                <a:solidFill>
                  <a:srgbClr val="000000"/>
                </a:solidFill>
                <a:latin typeface="Times New Roman"/>
              </a:rPr>
              <a:t>pháp</a:t>
            </a:r>
            <a:r>
              <a:rPr lang="en-US" sz="3600" spc="-150" dirty="0">
                <a:solidFill>
                  <a:srgbClr val="000000"/>
                </a:solidFill>
                <a:latin typeface="Times New Roman"/>
              </a:rPr>
              <a:t> </a:t>
            </a:r>
            <a:r>
              <a:rPr lang="en-US" sz="3600" spc="-150" dirty="0" err="1">
                <a:solidFill>
                  <a:srgbClr val="000000"/>
                </a:solidFill>
                <a:latin typeface="Times New Roman"/>
              </a:rPr>
              <a:t>học</a:t>
            </a:r>
            <a:r>
              <a:rPr lang="en-US" sz="3600" spc="-150" dirty="0">
                <a:solidFill>
                  <a:srgbClr val="000000"/>
                </a:solidFill>
                <a:latin typeface="Times New Roman"/>
              </a:rPr>
              <a:t> </a:t>
            </a:r>
            <a:r>
              <a:rPr lang="en-US" sz="3600" spc="-150" dirty="0" err="1">
                <a:solidFill>
                  <a:srgbClr val="000000"/>
                </a:solidFill>
                <a:latin typeface="Times New Roman"/>
              </a:rPr>
              <a:t>tăng</a:t>
            </a:r>
            <a:r>
              <a:rPr lang="en-US" sz="3600" spc="-150" dirty="0">
                <a:solidFill>
                  <a:srgbClr val="000000"/>
                </a:solidFill>
                <a:latin typeface="Times New Roman"/>
              </a:rPr>
              <a:t> </a:t>
            </a:r>
            <a:r>
              <a:rPr lang="en-US" sz="3600" spc="-150" dirty="0" err="1">
                <a:solidFill>
                  <a:srgbClr val="000000"/>
                </a:solidFill>
                <a:latin typeface="Times New Roman"/>
              </a:rPr>
              <a:t>cường</a:t>
            </a:r>
            <a:r>
              <a:rPr lang="en-US" sz="3600" spc="-150" dirty="0">
                <a:solidFill>
                  <a:srgbClr val="000000"/>
                </a:solidFill>
                <a:latin typeface="Times New Roman"/>
              </a:rPr>
              <a:t> </a:t>
            </a:r>
            <a:r>
              <a:rPr lang="en-US" sz="3600" spc="-150" dirty="0" err="1">
                <a:solidFill>
                  <a:srgbClr val="000000"/>
                </a:solidFill>
                <a:latin typeface="Times New Roman"/>
              </a:rPr>
              <a:t>độ</a:t>
            </a:r>
            <a:r>
              <a:rPr lang="en-US" sz="3600" spc="-150" dirty="0">
                <a:solidFill>
                  <a:srgbClr val="000000"/>
                </a:solidFill>
                <a:latin typeface="Times New Roman"/>
              </a:rPr>
              <a:t> </a:t>
            </a:r>
            <a:r>
              <a:rPr lang="en-US" sz="3600" spc="-150" dirty="0" err="1">
                <a:solidFill>
                  <a:srgbClr val="000000"/>
                </a:solidFill>
                <a:latin typeface="Times New Roman"/>
              </a:rPr>
              <a:t>sâu</a:t>
            </a:r>
            <a:r>
              <a:rPr lang="en-US" sz="3600" spc="-150" dirty="0">
                <a:solidFill>
                  <a:srgbClr val="000000"/>
                </a:solidFill>
                <a:latin typeface="Times New Roman"/>
              </a:rPr>
              <a:t> </a:t>
            </a:r>
            <a:r>
              <a:rPr lang="en-US" sz="3600" spc="-150" dirty="0" err="1">
                <a:solidFill>
                  <a:srgbClr val="000000"/>
                </a:solidFill>
                <a:latin typeface="Times New Roman"/>
              </a:rPr>
              <a:t>hơn</a:t>
            </a:r>
            <a:r>
              <a:rPr lang="en-US" sz="3600" spc="-150" dirty="0">
                <a:solidFill>
                  <a:srgbClr val="000000"/>
                </a:solidFill>
                <a:latin typeface="Times New Roman"/>
              </a:rPr>
              <a:t> </a:t>
            </a:r>
            <a:r>
              <a:rPr lang="en-US" sz="3600" spc="-150" dirty="0" err="1">
                <a:solidFill>
                  <a:srgbClr val="000000"/>
                </a:solidFill>
                <a:latin typeface="Times New Roman"/>
              </a:rPr>
              <a:t>như</a:t>
            </a:r>
            <a:r>
              <a:rPr lang="en-US" sz="3600" spc="-150" dirty="0">
                <a:solidFill>
                  <a:srgbClr val="000000"/>
                </a:solidFill>
                <a:latin typeface="Times New Roman"/>
              </a:rPr>
              <a:t> </a:t>
            </a:r>
            <a:r>
              <a:rPr lang="en-US" sz="3600" spc="-150" dirty="0" err="1">
                <a:solidFill>
                  <a:srgbClr val="000000"/>
                </a:solidFill>
                <a:latin typeface="Times New Roman"/>
              </a:rPr>
              <a:t>học</a:t>
            </a:r>
            <a:r>
              <a:rPr lang="en-US" sz="3600" spc="-150" dirty="0">
                <a:solidFill>
                  <a:srgbClr val="000000"/>
                </a:solidFill>
                <a:latin typeface="Times New Roman"/>
              </a:rPr>
              <a:t> </a:t>
            </a:r>
            <a:r>
              <a:rPr lang="en-US" sz="3600" spc="-150" dirty="0" err="1">
                <a:solidFill>
                  <a:srgbClr val="000000"/>
                </a:solidFill>
                <a:latin typeface="Times New Roman"/>
              </a:rPr>
              <a:t>từ</a:t>
            </a:r>
            <a:r>
              <a:rPr lang="en-US" sz="3600" spc="-150" dirty="0">
                <a:solidFill>
                  <a:srgbClr val="000000"/>
                </a:solidFill>
                <a:latin typeface="Times New Roman"/>
              </a:rPr>
              <a:t> </a:t>
            </a:r>
            <a:r>
              <a:rPr lang="en-US" sz="3600" spc="-150" dirty="0" err="1">
                <a:solidFill>
                  <a:srgbClr val="000000"/>
                </a:solidFill>
                <a:latin typeface="Times New Roman"/>
              </a:rPr>
              <a:t>môi</a:t>
            </a:r>
            <a:r>
              <a:rPr lang="en-US" sz="3600" spc="-150" dirty="0">
                <a:solidFill>
                  <a:srgbClr val="000000"/>
                </a:solidFill>
                <a:latin typeface="Times New Roman"/>
              </a:rPr>
              <a:t> </a:t>
            </a:r>
            <a:r>
              <a:rPr lang="en-US" sz="3600" spc="-150" dirty="0" err="1">
                <a:solidFill>
                  <a:srgbClr val="000000"/>
                </a:solidFill>
                <a:latin typeface="Times New Roman"/>
              </a:rPr>
              <a:t>trường</a:t>
            </a:r>
            <a:r>
              <a:rPr lang="en-US" sz="3600" spc="-150" dirty="0">
                <a:solidFill>
                  <a:srgbClr val="000000"/>
                </a:solidFill>
                <a:latin typeface="Times New Roman"/>
              </a:rPr>
              <a:t> </a:t>
            </a:r>
            <a:r>
              <a:rPr lang="en-US" sz="3600" spc="-150" dirty="0" err="1">
                <a:solidFill>
                  <a:srgbClr val="000000"/>
                </a:solidFill>
                <a:latin typeface="Times New Roman"/>
              </a:rPr>
              <a:t>thực</a:t>
            </a:r>
            <a:r>
              <a:rPr lang="en-US" sz="3600" spc="-150" dirty="0">
                <a:solidFill>
                  <a:srgbClr val="000000"/>
                </a:solidFill>
                <a:latin typeface="Times New Roman"/>
              </a:rPr>
              <a:t> </a:t>
            </a:r>
            <a:r>
              <a:rPr lang="en-US" sz="3600" spc="-150" dirty="0" err="1">
                <a:solidFill>
                  <a:srgbClr val="000000"/>
                </a:solidFill>
                <a:latin typeface="Times New Roman"/>
              </a:rPr>
              <a:t>tế</a:t>
            </a:r>
            <a:r>
              <a:rPr lang="en-US" sz="3600" spc="-150" dirty="0">
                <a:solidFill>
                  <a:srgbClr val="000000"/>
                </a:solidFill>
                <a:latin typeface="Times New Roman"/>
              </a:rPr>
              <a:t>.</a:t>
            </a:r>
          </a:p>
          <a:p>
            <a:pPr marL="960120" lvl="1" indent="-571500">
              <a:lnSpc>
                <a:spcPts val="4967"/>
              </a:lnSpc>
              <a:buFont typeface="Arial" panose="020B0604020202020204" pitchFamily="34" charset="0"/>
              <a:buChar char="•"/>
            </a:pPr>
            <a:r>
              <a:rPr lang="en-US" sz="3600" spc="-150" dirty="0" err="1">
                <a:solidFill>
                  <a:srgbClr val="000000"/>
                </a:solidFill>
                <a:latin typeface="Times New Roman"/>
              </a:rPr>
              <a:t>Kết</a:t>
            </a:r>
            <a:r>
              <a:rPr lang="en-US" sz="3600" spc="-150" dirty="0">
                <a:solidFill>
                  <a:srgbClr val="000000"/>
                </a:solidFill>
                <a:latin typeface="Times New Roman"/>
              </a:rPr>
              <a:t> </a:t>
            </a:r>
            <a:r>
              <a:rPr lang="en-US" sz="3600" spc="-150" dirty="0" err="1">
                <a:solidFill>
                  <a:srgbClr val="000000"/>
                </a:solidFill>
                <a:latin typeface="Times New Roman"/>
              </a:rPr>
              <a:t>hợp</a:t>
            </a:r>
            <a:r>
              <a:rPr lang="en-US" sz="3600" spc="-150" dirty="0">
                <a:solidFill>
                  <a:srgbClr val="000000"/>
                </a:solidFill>
                <a:latin typeface="Times New Roman"/>
              </a:rPr>
              <a:t> AlphaGo Zero </a:t>
            </a:r>
            <a:r>
              <a:rPr lang="en-US" sz="3600" spc="-150" dirty="0" err="1">
                <a:solidFill>
                  <a:srgbClr val="000000"/>
                </a:solidFill>
                <a:latin typeface="Times New Roman"/>
              </a:rPr>
              <a:t>và</a:t>
            </a:r>
            <a:r>
              <a:rPr lang="en-US" sz="3600" spc="-150" dirty="0">
                <a:solidFill>
                  <a:srgbClr val="000000"/>
                </a:solidFill>
                <a:latin typeface="Times New Roman"/>
              </a:rPr>
              <a:t> MCTS </a:t>
            </a:r>
            <a:r>
              <a:rPr lang="en-US" sz="3600" spc="-150" dirty="0" err="1">
                <a:solidFill>
                  <a:srgbClr val="000000"/>
                </a:solidFill>
                <a:latin typeface="Times New Roman"/>
              </a:rPr>
              <a:t>với</a:t>
            </a:r>
            <a:r>
              <a:rPr lang="en-US" sz="3600" spc="-150" dirty="0">
                <a:solidFill>
                  <a:srgbClr val="000000"/>
                </a:solidFill>
                <a:latin typeface="Times New Roman"/>
              </a:rPr>
              <a:t> </a:t>
            </a:r>
            <a:r>
              <a:rPr lang="en-US" sz="3600" spc="-150" dirty="0" err="1">
                <a:solidFill>
                  <a:srgbClr val="000000"/>
                </a:solidFill>
                <a:latin typeface="Times New Roman"/>
              </a:rPr>
              <a:t>các</a:t>
            </a:r>
            <a:r>
              <a:rPr lang="en-US" sz="3600" spc="-150" dirty="0">
                <a:solidFill>
                  <a:srgbClr val="000000"/>
                </a:solidFill>
                <a:latin typeface="Times New Roman"/>
              </a:rPr>
              <a:t> </a:t>
            </a:r>
            <a:r>
              <a:rPr lang="en-US" sz="3600" spc="-150" dirty="0" err="1">
                <a:solidFill>
                  <a:srgbClr val="000000"/>
                </a:solidFill>
                <a:latin typeface="Times New Roman"/>
              </a:rPr>
              <a:t>mô</a:t>
            </a:r>
            <a:r>
              <a:rPr lang="en-US" sz="3600" spc="-150" dirty="0">
                <a:solidFill>
                  <a:srgbClr val="000000"/>
                </a:solidFill>
                <a:latin typeface="Times New Roman"/>
              </a:rPr>
              <a:t> </a:t>
            </a:r>
            <a:r>
              <a:rPr lang="en-US" sz="3600" spc="-150" dirty="0" err="1">
                <a:solidFill>
                  <a:srgbClr val="000000"/>
                </a:solidFill>
                <a:latin typeface="Times New Roman"/>
              </a:rPr>
              <a:t>hình</a:t>
            </a:r>
            <a:r>
              <a:rPr lang="en-US" sz="3600" spc="-150" dirty="0">
                <a:solidFill>
                  <a:srgbClr val="000000"/>
                </a:solidFill>
                <a:latin typeface="Times New Roman"/>
              </a:rPr>
              <a:t> </a:t>
            </a:r>
            <a:r>
              <a:rPr lang="en-US" sz="3600" spc="-150" dirty="0" err="1">
                <a:solidFill>
                  <a:srgbClr val="000000"/>
                </a:solidFill>
                <a:latin typeface="Times New Roman"/>
              </a:rPr>
              <a:t>học</a:t>
            </a:r>
            <a:r>
              <a:rPr lang="en-US" sz="3600" spc="-150" dirty="0">
                <a:solidFill>
                  <a:srgbClr val="000000"/>
                </a:solidFill>
                <a:latin typeface="Times New Roman"/>
              </a:rPr>
              <a:t> </a:t>
            </a:r>
            <a:r>
              <a:rPr lang="en-US" sz="3600" spc="-150" dirty="0" err="1">
                <a:solidFill>
                  <a:srgbClr val="000000"/>
                </a:solidFill>
                <a:latin typeface="Times New Roman"/>
              </a:rPr>
              <a:t>sâu</a:t>
            </a:r>
            <a:r>
              <a:rPr lang="en-US" sz="3600" spc="-150" dirty="0">
                <a:solidFill>
                  <a:srgbClr val="000000"/>
                </a:solidFill>
                <a:latin typeface="Times New Roman"/>
              </a:rPr>
              <a:t> </a:t>
            </a:r>
            <a:r>
              <a:rPr lang="en-US" sz="3600" spc="-150" dirty="0" err="1">
                <a:solidFill>
                  <a:srgbClr val="000000"/>
                </a:solidFill>
                <a:latin typeface="Times New Roman"/>
              </a:rPr>
              <a:t>như</a:t>
            </a:r>
            <a:r>
              <a:rPr lang="en-US" sz="3600" spc="-150" dirty="0">
                <a:solidFill>
                  <a:srgbClr val="000000"/>
                </a:solidFill>
                <a:latin typeface="Times New Roman"/>
              </a:rPr>
              <a:t> </a:t>
            </a:r>
            <a:r>
              <a:rPr lang="en-US" sz="3600" spc="-150" dirty="0" err="1">
                <a:solidFill>
                  <a:srgbClr val="000000"/>
                </a:solidFill>
                <a:latin typeface="Times New Roman"/>
              </a:rPr>
              <a:t>mạng</a:t>
            </a:r>
            <a:r>
              <a:rPr lang="en-US" sz="3600" spc="-150" dirty="0">
                <a:solidFill>
                  <a:srgbClr val="000000"/>
                </a:solidFill>
                <a:latin typeface="Times New Roman"/>
              </a:rPr>
              <a:t> </a:t>
            </a:r>
            <a:r>
              <a:rPr lang="en-US" sz="3600" spc="-150" dirty="0" err="1">
                <a:solidFill>
                  <a:srgbClr val="000000"/>
                </a:solidFill>
                <a:latin typeface="Times New Roman"/>
              </a:rPr>
              <a:t>nơ-ron</a:t>
            </a:r>
            <a:r>
              <a:rPr lang="en-US" sz="3600" spc="-150" dirty="0">
                <a:solidFill>
                  <a:srgbClr val="000000"/>
                </a:solidFill>
                <a:latin typeface="Times New Roman"/>
              </a:rPr>
              <a:t> </a:t>
            </a:r>
            <a:r>
              <a:rPr lang="en-US" sz="3600" spc="-150" dirty="0" err="1">
                <a:solidFill>
                  <a:srgbClr val="000000"/>
                </a:solidFill>
                <a:latin typeface="Times New Roman"/>
              </a:rPr>
              <a:t>phân</a:t>
            </a:r>
            <a:r>
              <a:rPr lang="en-US" sz="3600" spc="-150" dirty="0">
                <a:solidFill>
                  <a:srgbClr val="000000"/>
                </a:solidFill>
                <a:latin typeface="Times New Roman"/>
              </a:rPr>
              <a:t> </a:t>
            </a:r>
            <a:r>
              <a:rPr lang="en-US" sz="3600" spc="-150" dirty="0" err="1">
                <a:solidFill>
                  <a:srgbClr val="000000"/>
                </a:solidFill>
                <a:latin typeface="Times New Roman"/>
              </a:rPr>
              <a:t>tích</a:t>
            </a:r>
            <a:r>
              <a:rPr lang="en-US" sz="3600" spc="-150" dirty="0">
                <a:solidFill>
                  <a:srgbClr val="000000"/>
                </a:solidFill>
                <a:latin typeface="Times New Roman"/>
              </a:rPr>
              <a:t> </a:t>
            </a:r>
            <a:r>
              <a:rPr lang="en-US" sz="3600" spc="-150" dirty="0" err="1">
                <a:solidFill>
                  <a:srgbClr val="000000"/>
                </a:solidFill>
                <a:latin typeface="Times New Roman"/>
              </a:rPr>
              <a:t>có</a:t>
            </a:r>
            <a:r>
              <a:rPr lang="en-US" sz="3600" spc="-150" dirty="0">
                <a:solidFill>
                  <a:srgbClr val="000000"/>
                </a:solidFill>
                <a:latin typeface="Times New Roman"/>
              </a:rPr>
              <a:t> </a:t>
            </a:r>
            <a:r>
              <a:rPr lang="en-US" sz="3600" spc="-150" dirty="0" err="1">
                <a:solidFill>
                  <a:srgbClr val="000000"/>
                </a:solidFill>
                <a:latin typeface="Times New Roman"/>
              </a:rPr>
              <a:t>thể</a:t>
            </a:r>
            <a:r>
              <a:rPr lang="en-US" sz="3600" spc="-150" dirty="0">
                <a:solidFill>
                  <a:srgbClr val="000000"/>
                </a:solidFill>
                <a:latin typeface="Times New Roman"/>
              </a:rPr>
              <a:t> </a:t>
            </a:r>
            <a:r>
              <a:rPr lang="en-US" sz="3600" spc="-150" dirty="0" err="1">
                <a:solidFill>
                  <a:srgbClr val="000000"/>
                </a:solidFill>
                <a:latin typeface="Times New Roman"/>
              </a:rPr>
              <a:t>tạo</a:t>
            </a:r>
            <a:r>
              <a:rPr lang="en-US" sz="3600" spc="-150" dirty="0">
                <a:solidFill>
                  <a:srgbClr val="000000"/>
                </a:solidFill>
                <a:latin typeface="Times New Roman"/>
              </a:rPr>
              <a:t> </a:t>
            </a:r>
            <a:r>
              <a:rPr lang="en-US" sz="3600" spc="-150" dirty="0" err="1">
                <a:solidFill>
                  <a:srgbClr val="000000"/>
                </a:solidFill>
                <a:latin typeface="Times New Roman"/>
              </a:rPr>
              <a:t>ra</a:t>
            </a:r>
            <a:r>
              <a:rPr lang="en-US" sz="3600" spc="-150" dirty="0">
                <a:solidFill>
                  <a:srgbClr val="000000"/>
                </a:solidFill>
                <a:latin typeface="Times New Roman"/>
              </a:rPr>
              <a:t> </a:t>
            </a:r>
            <a:r>
              <a:rPr lang="en-US" sz="3600" spc="-150" dirty="0" err="1">
                <a:solidFill>
                  <a:srgbClr val="000000"/>
                </a:solidFill>
                <a:latin typeface="Times New Roman"/>
              </a:rPr>
              <a:t>kết</a:t>
            </a:r>
            <a:r>
              <a:rPr lang="en-US" sz="3600" spc="-150" dirty="0">
                <a:solidFill>
                  <a:srgbClr val="000000"/>
                </a:solidFill>
                <a:latin typeface="Times New Roman"/>
              </a:rPr>
              <a:t> </a:t>
            </a:r>
            <a:r>
              <a:rPr lang="en-US" sz="3600" spc="-150" dirty="0" err="1">
                <a:solidFill>
                  <a:srgbClr val="000000"/>
                </a:solidFill>
                <a:latin typeface="Times New Roman"/>
              </a:rPr>
              <a:t>quả</a:t>
            </a:r>
            <a:r>
              <a:rPr lang="en-US" sz="3600" spc="-150" dirty="0">
                <a:solidFill>
                  <a:srgbClr val="000000"/>
                </a:solidFill>
                <a:latin typeface="Times New Roman"/>
              </a:rPr>
              <a:t> </a:t>
            </a:r>
            <a:r>
              <a:rPr lang="en-US" sz="3600" spc="-150" dirty="0" err="1">
                <a:solidFill>
                  <a:srgbClr val="000000"/>
                </a:solidFill>
                <a:latin typeface="Times New Roman"/>
              </a:rPr>
              <a:t>tốt</a:t>
            </a:r>
            <a:r>
              <a:rPr lang="en-US" sz="3600" spc="-150" dirty="0">
                <a:solidFill>
                  <a:srgbClr val="000000"/>
                </a:solidFill>
                <a:latin typeface="Times New Roman"/>
              </a:rPr>
              <a:t> </a:t>
            </a:r>
            <a:r>
              <a:rPr lang="en-US" sz="3600" spc="-150" dirty="0" err="1">
                <a:solidFill>
                  <a:srgbClr val="000000"/>
                </a:solidFill>
                <a:latin typeface="Times New Roman"/>
              </a:rPr>
              <a:t>hơn</a:t>
            </a:r>
            <a:endParaRPr lang="en-US" sz="3600" spc="-150" dirty="0">
              <a:solidFill>
                <a:srgbClr val="000000"/>
              </a:solidFill>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6400" y="3321350"/>
            <a:ext cx="7315200" cy="3644300"/>
          </a:xfrm>
          <a:custGeom>
            <a:avLst/>
            <a:gdLst/>
            <a:ahLst/>
            <a:cxnLst/>
            <a:rect l="l" t="t" r="r" b="b"/>
            <a:pathLst>
              <a:path w="7315200" h="3644300">
                <a:moveTo>
                  <a:pt x="0" y="0"/>
                </a:moveTo>
                <a:lnTo>
                  <a:pt x="7315200" y="0"/>
                </a:lnTo>
                <a:lnTo>
                  <a:pt x="7315200" y="3644300"/>
                </a:lnTo>
                <a:lnTo>
                  <a:pt x="0" y="3644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0" y="7715705"/>
            <a:ext cx="3383283" cy="2571295"/>
          </a:xfrm>
          <a:custGeom>
            <a:avLst/>
            <a:gdLst/>
            <a:ahLst/>
            <a:cxnLst/>
            <a:rect l="l" t="t" r="r" b="b"/>
            <a:pathLst>
              <a:path w="3383283" h="2571295">
                <a:moveTo>
                  <a:pt x="0" y="0"/>
                </a:moveTo>
                <a:lnTo>
                  <a:pt x="3383283" y="0"/>
                </a:lnTo>
                <a:lnTo>
                  <a:pt x="3383283" y="2571295"/>
                </a:lnTo>
                <a:lnTo>
                  <a:pt x="0" y="2571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pic>
        <p:nvPicPr>
          <p:cNvPr id="4" name="Picture 4"/>
          <p:cNvPicPr>
            <a:picLocks noChangeAspect="1"/>
          </p:cNvPicPr>
          <p:nvPr/>
        </p:nvPicPr>
        <p:blipFill>
          <a:blip r:embed="rId6"/>
          <a:srcRect t="2" b="2"/>
          <a:stretch>
            <a:fillRect/>
          </a:stretch>
        </p:blipFill>
        <p:spPr>
          <a:xfrm>
            <a:off x="16078189" y="0"/>
            <a:ext cx="2209811" cy="2254909"/>
          </a:xfrm>
          <a:prstGeom prst="rect">
            <a:avLst/>
          </a:prstGeom>
        </p:spPr>
      </p:pic>
      <p:sp>
        <p:nvSpPr>
          <p:cNvPr id="5" name="Freeform 5"/>
          <p:cNvSpPr/>
          <p:nvPr/>
        </p:nvSpPr>
        <p:spPr>
          <a:xfrm>
            <a:off x="-506986" y="-59706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081296" y="5662015"/>
            <a:ext cx="3838757" cy="4023690"/>
          </a:xfrm>
          <a:custGeom>
            <a:avLst/>
            <a:gdLst/>
            <a:ahLst/>
            <a:cxnLst/>
            <a:rect l="l" t="t" r="r" b="b"/>
            <a:pathLst>
              <a:path w="3838757" h="4023690">
                <a:moveTo>
                  <a:pt x="0" y="0"/>
                </a:moveTo>
                <a:lnTo>
                  <a:pt x="3838757" y="0"/>
                </a:lnTo>
                <a:lnTo>
                  <a:pt x="3838757" y="4023690"/>
                </a:lnTo>
                <a:lnTo>
                  <a:pt x="0" y="402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TextBox 4"/>
          <p:cNvSpPr txBox="1"/>
          <p:nvPr/>
        </p:nvSpPr>
        <p:spPr>
          <a:xfrm>
            <a:off x="7291307" y="431408"/>
            <a:ext cx="3412748"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TỔNG QUAN</a:t>
            </a:r>
          </a:p>
        </p:txBody>
      </p:sp>
      <p:sp>
        <p:nvSpPr>
          <p:cNvPr id="5" name="TextBox 5"/>
          <p:cNvSpPr txBox="1"/>
          <p:nvPr/>
        </p:nvSpPr>
        <p:spPr>
          <a:xfrm>
            <a:off x="3033769" y="2204440"/>
            <a:ext cx="12220461" cy="2543175"/>
          </a:xfrm>
          <a:prstGeom prst="rect">
            <a:avLst/>
          </a:prstGeom>
        </p:spPr>
        <p:txBody>
          <a:bodyPr lIns="0" tIns="0" rIns="0" bIns="0" rtlCol="0" anchor="t">
            <a:spAutoFit/>
          </a:bodyPr>
          <a:lstStyle/>
          <a:p>
            <a:pPr algn="ctr">
              <a:lnSpc>
                <a:spcPts val="3960"/>
              </a:lnSpc>
              <a:spcBef>
                <a:spcPct val="0"/>
              </a:spcBef>
            </a:pPr>
            <a:r>
              <a:rPr lang="en-US" sz="3300" dirty="0">
                <a:solidFill>
                  <a:srgbClr val="000000"/>
                </a:solidFill>
                <a:latin typeface="Arial"/>
              </a:rPr>
              <a:t>AlphaGo Zero </a:t>
            </a:r>
            <a:r>
              <a:rPr lang="en-US" sz="3300" dirty="0" err="1">
                <a:solidFill>
                  <a:srgbClr val="000000"/>
                </a:solidFill>
                <a:latin typeface="Arial"/>
              </a:rPr>
              <a:t>là</a:t>
            </a:r>
            <a:r>
              <a:rPr lang="en-US" sz="3300" dirty="0">
                <a:solidFill>
                  <a:srgbClr val="000000"/>
                </a:solidFill>
                <a:latin typeface="Arial"/>
              </a:rPr>
              <a:t> </a:t>
            </a:r>
            <a:r>
              <a:rPr lang="en-US" sz="3300" dirty="0" err="1">
                <a:solidFill>
                  <a:srgbClr val="000000"/>
                </a:solidFill>
                <a:latin typeface="Arial"/>
              </a:rPr>
              <a:t>một</a:t>
            </a:r>
            <a:r>
              <a:rPr lang="en-US" sz="3300" dirty="0">
                <a:solidFill>
                  <a:srgbClr val="000000"/>
                </a:solidFill>
                <a:latin typeface="Arial"/>
              </a:rPr>
              <a:t> </a:t>
            </a:r>
            <a:r>
              <a:rPr lang="en-US" sz="3300" dirty="0" err="1">
                <a:solidFill>
                  <a:srgbClr val="000000"/>
                </a:solidFill>
                <a:latin typeface="Arial"/>
              </a:rPr>
              <a:t>chương</a:t>
            </a:r>
            <a:r>
              <a:rPr lang="en-US" sz="3300" dirty="0">
                <a:solidFill>
                  <a:srgbClr val="000000"/>
                </a:solidFill>
                <a:latin typeface="Arial"/>
              </a:rPr>
              <a:t> </a:t>
            </a:r>
            <a:r>
              <a:rPr lang="en-US" sz="3300" dirty="0" err="1">
                <a:solidFill>
                  <a:srgbClr val="000000"/>
                </a:solidFill>
                <a:latin typeface="Arial"/>
              </a:rPr>
              <a:t>trình</a:t>
            </a:r>
            <a:r>
              <a:rPr lang="en-US" sz="3300" dirty="0">
                <a:solidFill>
                  <a:srgbClr val="000000"/>
                </a:solidFill>
                <a:latin typeface="Arial"/>
              </a:rPr>
              <a:t> </a:t>
            </a:r>
            <a:r>
              <a:rPr lang="en-US" sz="3300" dirty="0" err="1">
                <a:solidFill>
                  <a:srgbClr val="000000"/>
                </a:solidFill>
                <a:latin typeface="Arial"/>
              </a:rPr>
              <a:t>trí</a:t>
            </a:r>
            <a:r>
              <a:rPr lang="en-US" sz="3300" dirty="0">
                <a:solidFill>
                  <a:srgbClr val="000000"/>
                </a:solidFill>
                <a:latin typeface="Arial"/>
              </a:rPr>
              <a:t> </a:t>
            </a:r>
            <a:r>
              <a:rPr lang="en-US" sz="3300" dirty="0" err="1">
                <a:solidFill>
                  <a:srgbClr val="000000"/>
                </a:solidFill>
                <a:latin typeface="Arial"/>
              </a:rPr>
              <a:t>tuệ</a:t>
            </a:r>
            <a:r>
              <a:rPr lang="en-US" sz="3300" dirty="0">
                <a:solidFill>
                  <a:srgbClr val="000000"/>
                </a:solidFill>
                <a:latin typeface="Arial"/>
              </a:rPr>
              <a:t> </a:t>
            </a:r>
            <a:r>
              <a:rPr lang="en-US" sz="3300" dirty="0" err="1">
                <a:solidFill>
                  <a:srgbClr val="000000"/>
                </a:solidFill>
                <a:latin typeface="Arial"/>
              </a:rPr>
              <a:t>nhân</a:t>
            </a:r>
            <a:r>
              <a:rPr lang="en-US" sz="3300" dirty="0">
                <a:solidFill>
                  <a:srgbClr val="000000"/>
                </a:solidFill>
                <a:latin typeface="Arial"/>
              </a:rPr>
              <a:t> </a:t>
            </a:r>
            <a:r>
              <a:rPr lang="en-US" sz="3300" dirty="0" err="1">
                <a:solidFill>
                  <a:srgbClr val="000000"/>
                </a:solidFill>
                <a:latin typeface="Arial"/>
              </a:rPr>
              <a:t>tạo</a:t>
            </a:r>
            <a:r>
              <a:rPr lang="en-US" sz="3300" dirty="0">
                <a:solidFill>
                  <a:srgbClr val="000000"/>
                </a:solidFill>
                <a:latin typeface="Arial"/>
              </a:rPr>
              <a:t> </a:t>
            </a:r>
            <a:r>
              <a:rPr lang="en-US" sz="3300" dirty="0" err="1">
                <a:solidFill>
                  <a:srgbClr val="000000"/>
                </a:solidFill>
                <a:latin typeface="Arial"/>
              </a:rPr>
              <a:t>được</a:t>
            </a:r>
            <a:r>
              <a:rPr lang="en-US" sz="3300" dirty="0">
                <a:solidFill>
                  <a:srgbClr val="000000"/>
                </a:solidFill>
                <a:latin typeface="Arial"/>
              </a:rPr>
              <a:t> </a:t>
            </a:r>
            <a:r>
              <a:rPr lang="en-US" sz="3300" dirty="0" err="1">
                <a:solidFill>
                  <a:srgbClr val="000000"/>
                </a:solidFill>
                <a:latin typeface="Arial"/>
              </a:rPr>
              <a:t>phát</a:t>
            </a:r>
            <a:r>
              <a:rPr lang="en-US" sz="3300" dirty="0">
                <a:solidFill>
                  <a:srgbClr val="000000"/>
                </a:solidFill>
                <a:latin typeface="Arial"/>
              </a:rPr>
              <a:t> </a:t>
            </a:r>
            <a:r>
              <a:rPr lang="en-US" sz="3300" dirty="0" err="1">
                <a:solidFill>
                  <a:srgbClr val="000000"/>
                </a:solidFill>
                <a:latin typeface="Arial"/>
              </a:rPr>
              <a:t>triển</a:t>
            </a:r>
            <a:r>
              <a:rPr lang="en-US" sz="3300" dirty="0">
                <a:solidFill>
                  <a:srgbClr val="000000"/>
                </a:solidFill>
                <a:latin typeface="Arial"/>
              </a:rPr>
              <a:t> </a:t>
            </a:r>
            <a:r>
              <a:rPr lang="en-US" sz="3300" dirty="0" err="1">
                <a:solidFill>
                  <a:srgbClr val="000000"/>
                </a:solidFill>
                <a:latin typeface="Arial"/>
              </a:rPr>
              <a:t>bởi</a:t>
            </a:r>
            <a:r>
              <a:rPr lang="en-US" sz="3300" dirty="0">
                <a:solidFill>
                  <a:srgbClr val="000000"/>
                </a:solidFill>
                <a:latin typeface="Arial"/>
              </a:rPr>
              <a:t> DeepMind, </a:t>
            </a:r>
            <a:r>
              <a:rPr lang="en-US" sz="3300" dirty="0" err="1">
                <a:solidFill>
                  <a:srgbClr val="000000"/>
                </a:solidFill>
                <a:latin typeface="Arial"/>
              </a:rPr>
              <a:t>công</a:t>
            </a:r>
            <a:r>
              <a:rPr lang="en-US" sz="3300" dirty="0">
                <a:solidFill>
                  <a:srgbClr val="000000"/>
                </a:solidFill>
                <a:latin typeface="Arial"/>
              </a:rPr>
              <a:t> ty con </a:t>
            </a:r>
            <a:r>
              <a:rPr lang="en-US" sz="3300" dirty="0" err="1">
                <a:solidFill>
                  <a:srgbClr val="000000"/>
                </a:solidFill>
                <a:latin typeface="Arial"/>
              </a:rPr>
              <a:t>của</a:t>
            </a:r>
            <a:r>
              <a:rPr lang="en-US" sz="3300" dirty="0">
                <a:solidFill>
                  <a:srgbClr val="000000"/>
                </a:solidFill>
                <a:latin typeface="Arial"/>
              </a:rPr>
              <a:t> Alphabet (</a:t>
            </a:r>
            <a:r>
              <a:rPr lang="en-US" sz="3300" dirty="0" err="1">
                <a:solidFill>
                  <a:srgbClr val="000000"/>
                </a:solidFill>
                <a:latin typeface="Arial"/>
              </a:rPr>
              <a:t>công</a:t>
            </a:r>
            <a:r>
              <a:rPr lang="en-US" sz="3300" dirty="0">
                <a:solidFill>
                  <a:srgbClr val="000000"/>
                </a:solidFill>
                <a:latin typeface="Arial"/>
              </a:rPr>
              <a:t> ty </a:t>
            </a:r>
            <a:r>
              <a:rPr lang="en-US" sz="3300" dirty="0" err="1">
                <a:solidFill>
                  <a:srgbClr val="000000"/>
                </a:solidFill>
                <a:latin typeface="Arial"/>
              </a:rPr>
              <a:t>mẹ</a:t>
            </a:r>
            <a:r>
              <a:rPr lang="en-US" sz="3300" dirty="0">
                <a:solidFill>
                  <a:srgbClr val="000000"/>
                </a:solidFill>
                <a:latin typeface="Arial"/>
              </a:rPr>
              <a:t> </a:t>
            </a:r>
            <a:r>
              <a:rPr lang="en-US" sz="3300" dirty="0" err="1">
                <a:solidFill>
                  <a:srgbClr val="000000"/>
                </a:solidFill>
                <a:latin typeface="Arial"/>
              </a:rPr>
              <a:t>của</a:t>
            </a:r>
            <a:r>
              <a:rPr lang="en-US" sz="3300" dirty="0">
                <a:solidFill>
                  <a:srgbClr val="000000"/>
                </a:solidFill>
                <a:latin typeface="Arial"/>
              </a:rPr>
              <a:t> Google). </a:t>
            </a:r>
            <a:r>
              <a:rPr lang="en-US" sz="3300" dirty="0" err="1">
                <a:solidFill>
                  <a:srgbClr val="000000"/>
                </a:solidFill>
                <a:latin typeface="Arial"/>
              </a:rPr>
              <a:t>Được</a:t>
            </a:r>
            <a:r>
              <a:rPr lang="en-US" sz="3300" dirty="0">
                <a:solidFill>
                  <a:srgbClr val="000000"/>
                </a:solidFill>
                <a:latin typeface="Arial"/>
              </a:rPr>
              <a:t> </a:t>
            </a:r>
            <a:r>
              <a:rPr lang="en-US" sz="3300" dirty="0" err="1">
                <a:solidFill>
                  <a:srgbClr val="000000"/>
                </a:solidFill>
                <a:latin typeface="Arial"/>
              </a:rPr>
              <a:t>giới</a:t>
            </a:r>
            <a:r>
              <a:rPr lang="en-US" sz="3300" dirty="0">
                <a:solidFill>
                  <a:srgbClr val="000000"/>
                </a:solidFill>
                <a:latin typeface="Arial"/>
              </a:rPr>
              <a:t> </a:t>
            </a:r>
            <a:r>
              <a:rPr lang="en-US" sz="3300" dirty="0" err="1">
                <a:solidFill>
                  <a:srgbClr val="000000"/>
                </a:solidFill>
                <a:latin typeface="Arial"/>
              </a:rPr>
              <a:t>thiệu</a:t>
            </a:r>
            <a:r>
              <a:rPr lang="en-US" sz="3300" dirty="0">
                <a:solidFill>
                  <a:srgbClr val="000000"/>
                </a:solidFill>
                <a:latin typeface="Arial"/>
              </a:rPr>
              <a:t> </a:t>
            </a:r>
            <a:r>
              <a:rPr lang="en-US" sz="3300" dirty="0" err="1">
                <a:solidFill>
                  <a:srgbClr val="000000"/>
                </a:solidFill>
                <a:latin typeface="Arial"/>
              </a:rPr>
              <a:t>vào</a:t>
            </a:r>
            <a:r>
              <a:rPr lang="en-US" sz="3300" dirty="0">
                <a:solidFill>
                  <a:srgbClr val="000000"/>
                </a:solidFill>
                <a:latin typeface="Arial"/>
              </a:rPr>
              <a:t> </a:t>
            </a:r>
            <a:r>
              <a:rPr lang="en-US" sz="3300" dirty="0" err="1">
                <a:solidFill>
                  <a:srgbClr val="000000"/>
                </a:solidFill>
                <a:latin typeface="Arial"/>
              </a:rPr>
              <a:t>tháng</a:t>
            </a:r>
            <a:r>
              <a:rPr lang="en-US" sz="3300" dirty="0">
                <a:solidFill>
                  <a:srgbClr val="000000"/>
                </a:solidFill>
                <a:latin typeface="Arial"/>
              </a:rPr>
              <a:t> 10 </a:t>
            </a:r>
            <a:r>
              <a:rPr lang="en-US" sz="3300" dirty="0" err="1">
                <a:solidFill>
                  <a:srgbClr val="000000"/>
                </a:solidFill>
                <a:latin typeface="Arial"/>
              </a:rPr>
              <a:t>năm</a:t>
            </a:r>
            <a:r>
              <a:rPr lang="en-US" sz="3300" dirty="0">
                <a:solidFill>
                  <a:srgbClr val="000000"/>
                </a:solidFill>
                <a:latin typeface="Arial"/>
              </a:rPr>
              <a:t> 2017, AlphaGo Zero </a:t>
            </a:r>
            <a:r>
              <a:rPr lang="en-US" sz="3300" dirty="0" err="1">
                <a:solidFill>
                  <a:srgbClr val="000000"/>
                </a:solidFill>
                <a:latin typeface="Arial"/>
              </a:rPr>
              <a:t>là</a:t>
            </a:r>
            <a:r>
              <a:rPr lang="en-US" sz="3300" dirty="0">
                <a:solidFill>
                  <a:srgbClr val="000000"/>
                </a:solidFill>
                <a:latin typeface="Arial"/>
              </a:rPr>
              <a:t> </a:t>
            </a:r>
            <a:r>
              <a:rPr lang="en-US" sz="3300" dirty="0" err="1">
                <a:solidFill>
                  <a:srgbClr val="000000"/>
                </a:solidFill>
                <a:latin typeface="Arial"/>
              </a:rPr>
              <a:t>phiên</a:t>
            </a:r>
            <a:r>
              <a:rPr lang="en-US" sz="3300" dirty="0">
                <a:solidFill>
                  <a:srgbClr val="000000"/>
                </a:solidFill>
                <a:latin typeface="Arial"/>
              </a:rPr>
              <a:t> </a:t>
            </a:r>
            <a:r>
              <a:rPr lang="en-US" sz="3300" dirty="0" err="1">
                <a:solidFill>
                  <a:srgbClr val="000000"/>
                </a:solidFill>
                <a:latin typeface="Arial"/>
              </a:rPr>
              <a:t>bản</a:t>
            </a:r>
            <a:r>
              <a:rPr lang="en-US" sz="3300" dirty="0">
                <a:solidFill>
                  <a:srgbClr val="000000"/>
                </a:solidFill>
                <a:latin typeface="Arial"/>
              </a:rPr>
              <a:t> </a:t>
            </a:r>
            <a:r>
              <a:rPr lang="en-US" sz="3300" dirty="0" err="1">
                <a:solidFill>
                  <a:srgbClr val="000000"/>
                </a:solidFill>
                <a:latin typeface="Arial"/>
              </a:rPr>
              <a:t>cải</a:t>
            </a:r>
            <a:r>
              <a:rPr lang="en-US" sz="3300" dirty="0">
                <a:solidFill>
                  <a:srgbClr val="000000"/>
                </a:solidFill>
                <a:latin typeface="Arial"/>
              </a:rPr>
              <a:t> </a:t>
            </a:r>
            <a:r>
              <a:rPr lang="en-US" sz="3300" dirty="0" err="1">
                <a:solidFill>
                  <a:srgbClr val="000000"/>
                </a:solidFill>
                <a:latin typeface="Arial"/>
              </a:rPr>
              <a:t>tiến</a:t>
            </a:r>
            <a:r>
              <a:rPr lang="en-US" sz="3300" dirty="0">
                <a:solidFill>
                  <a:srgbClr val="000000"/>
                </a:solidFill>
                <a:latin typeface="Arial"/>
              </a:rPr>
              <a:t> </a:t>
            </a:r>
            <a:r>
              <a:rPr lang="en-US" sz="3300" dirty="0" err="1">
                <a:solidFill>
                  <a:srgbClr val="000000"/>
                </a:solidFill>
                <a:latin typeface="Arial"/>
              </a:rPr>
              <a:t>của</a:t>
            </a:r>
            <a:r>
              <a:rPr lang="en-US" sz="3300" dirty="0">
                <a:solidFill>
                  <a:srgbClr val="000000"/>
                </a:solidFill>
                <a:latin typeface="Arial"/>
              </a:rPr>
              <a:t> AlphaGo, </a:t>
            </a:r>
            <a:r>
              <a:rPr lang="en-US" sz="3300" dirty="0" err="1">
                <a:solidFill>
                  <a:srgbClr val="000000"/>
                </a:solidFill>
                <a:latin typeface="Arial"/>
              </a:rPr>
              <a:t>chương</a:t>
            </a:r>
            <a:r>
              <a:rPr lang="en-US" sz="3300" dirty="0">
                <a:solidFill>
                  <a:srgbClr val="000000"/>
                </a:solidFill>
                <a:latin typeface="Arial"/>
              </a:rPr>
              <a:t> </a:t>
            </a:r>
            <a:r>
              <a:rPr lang="en-US" sz="3300" dirty="0" err="1">
                <a:solidFill>
                  <a:srgbClr val="000000"/>
                </a:solidFill>
                <a:latin typeface="Arial"/>
              </a:rPr>
              <a:t>trình</a:t>
            </a:r>
            <a:r>
              <a:rPr lang="en-US" sz="3300" dirty="0">
                <a:solidFill>
                  <a:srgbClr val="000000"/>
                </a:solidFill>
                <a:latin typeface="Arial"/>
              </a:rPr>
              <a:t> </a:t>
            </a:r>
            <a:r>
              <a:rPr lang="en-US" sz="3300" dirty="0" err="1">
                <a:solidFill>
                  <a:srgbClr val="000000"/>
                </a:solidFill>
                <a:latin typeface="Arial"/>
              </a:rPr>
              <a:t>đã</a:t>
            </a:r>
            <a:r>
              <a:rPr lang="en-US" sz="3300" dirty="0">
                <a:solidFill>
                  <a:srgbClr val="000000"/>
                </a:solidFill>
                <a:latin typeface="Arial"/>
              </a:rPr>
              <a:t> </a:t>
            </a:r>
            <a:r>
              <a:rPr lang="en-US" sz="3300" dirty="0" err="1">
                <a:solidFill>
                  <a:srgbClr val="000000"/>
                </a:solidFill>
                <a:latin typeface="Arial"/>
              </a:rPr>
              <a:t>gây</a:t>
            </a:r>
            <a:r>
              <a:rPr lang="en-US" sz="3300" dirty="0">
                <a:solidFill>
                  <a:srgbClr val="000000"/>
                </a:solidFill>
                <a:latin typeface="Arial"/>
              </a:rPr>
              <a:t> </a:t>
            </a:r>
            <a:r>
              <a:rPr lang="en-US" sz="3300" dirty="0" err="1">
                <a:solidFill>
                  <a:srgbClr val="000000"/>
                </a:solidFill>
                <a:latin typeface="Arial"/>
              </a:rPr>
              <a:t>ấn</a:t>
            </a:r>
            <a:r>
              <a:rPr lang="en-US" sz="3300" dirty="0">
                <a:solidFill>
                  <a:srgbClr val="000000"/>
                </a:solidFill>
                <a:latin typeface="Arial"/>
              </a:rPr>
              <a:t> </a:t>
            </a:r>
            <a:r>
              <a:rPr lang="en-US" sz="3300" dirty="0" err="1">
                <a:solidFill>
                  <a:srgbClr val="000000"/>
                </a:solidFill>
                <a:latin typeface="Arial"/>
              </a:rPr>
              <a:t>tượng</a:t>
            </a:r>
            <a:r>
              <a:rPr lang="en-US" sz="3300" dirty="0">
                <a:solidFill>
                  <a:srgbClr val="000000"/>
                </a:solidFill>
                <a:latin typeface="Arial"/>
              </a:rPr>
              <a:t> </a:t>
            </a:r>
            <a:r>
              <a:rPr lang="en-US" sz="3300" dirty="0" err="1">
                <a:solidFill>
                  <a:srgbClr val="000000"/>
                </a:solidFill>
                <a:latin typeface="Arial"/>
              </a:rPr>
              <a:t>lớn</a:t>
            </a:r>
            <a:r>
              <a:rPr lang="en-US" sz="3300" dirty="0">
                <a:solidFill>
                  <a:srgbClr val="000000"/>
                </a:solidFill>
                <a:latin typeface="Arial"/>
              </a:rPr>
              <a:t> </a:t>
            </a:r>
            <a:r>
              <a:rPr lang="en-US" sz="3300" dirty="0" err="1">
                <a:solidFill>
                  <a:srgbClr val="000000"/>
                </a:solidFill>
                <a:latin typeface="Arial"/>
              </a:rPr>
              <a:t>khi</a:t>
            </a:r>
            <a:r>
              <a:rPr lang="en-US" sz="3300" dirty="0">
                <a:solidFill>
                  <a:srgbClr val="000000"/>
                </a:solidFill>
                <a:latin typeface="Arial"/>
              </a:rPr>
              <a:t> </a:t>
            </a:r>
            <a:r>
              <a:rPr lang="en-US" sz="3300" dirty="0" err="1">
                <a:solidFill>
                  <a:srgbClr val="000000"/>
                </a:solidFill>
                <a:latin typeface="Arial"/>
              </a:rPr>
              <a:t>đánh</a:t>
            </a:r>
            <a:r>
              <a:rPr lang="en-US" sz="3300" dirty="0">
                <a:solidFill>
                  <a:srgbClr val="000000"/>
                </a:solidFill>
                <a:latin typeface="Arial"/>
              </a:rPr>
              <a:t> </a:t>
            </a:r>
            <a:r>
              <a:rPr lang="en-US" sz="3300" dirty="0" err="1">
                <a:solidFill>
                  <a:srgbClr val="000000"/>
                </a:solidFill>
                <a:latin typeface="Arial"/>
              </a:rPr>
              <a:t>bại</a:t>
            </a:r>
            <a:r>
              <a:rPr lang="en-US" sz="3300" dirty="0">
                <a:solidFill>
                  <a:srgbClr val="000000"/>
                </a:solidFill>
                <a:latin typeface="Arial"/>
              </a:rPr>
              <a:t> </a:t>
            </a:r>
            <a:r>
              <a:rPr lang="en-US" sz="3300" dirty="0" err="1">
                <a:solidFill>
                  <a:srgbClr val="000000"/>
                </a:solidFill>
                <a:latin typeface="Arial"/>
              </a:rPr>
              <a:t>các</a:t>
            </a:r>
            <a:r>
              <a:rPr lang="en-US" sz="3300" dirty="0">
                <a:solidFill>
                  <a:srgbClr val="000000"/>
                </a:solidFill>
                <a:latin typeface="Arial"/>
              </a:rPr>
              <a:t> </a:t>
            </a:r>
            <a:r>
              <a:rPr lang="en-US" sz="3300" dirty="0" err="1">
                <a:solidFill>
                  <a:srgbClr val="000000"/>
                </a:solidFill>
                <a:latin typeface="Arial"/>
              </a:rPr>
              <a:t>kỳ</a:t>
            </a:r>
            <a:r>
              <a:rPr lang="en-US" sz="3300" dirty="0">
                <a:solidFill>
                  <a:srgbClr val="000000"/>
                </a:solidFill>
                <a:latin typeface="Arial"/>
              </a:rPr>
              <a:t> </a:t>
            </a:r>
            <a:r>
              <a:rPr lang="en-US" sz="3300" dirty="0" err="1">
                <a:solidFill>
                  <a:srgbClr val="000000"/>
                </a:solidFill>
                <a:latin typeface="Arial"/>
              </a:rPr>
              <a:t>thủ</a:t>
            </a:r>
            <a:r>
              <a:rPr lang="en-US" sz="3300" dirty="0">
                <a:solidFill>
                  <a:srgbClr val="000000"/>
                </a:solidFill>
                <a:latin typeface="Arial"/>
              </a:rPr>
              <a:t> </a:t>
            </a:r>
            <a:r>
              <a:rPr lang="en-US" sz="3300" dirty="0" err="1">
                <a:solidFill>
                  <a:srgbClr val="000000"/>
                </a:solidFill>
                <a:latin typeface="Arial"/>
              </a:rPr>
              <a:t>cờ</a:t>
            </a:r>
            <a:r>
              <a:rPr lang="en-US" sz="3300" dirty="0">
                <a:solidFill>
                  <a:srgbClr val="000000"/>
                </a:solidFill>
                <a:latin typeface="Arial"/>
              </a:rPr>
              <a:t> </a:t>
            </a:r>
            <a:r>
              <a:rPr lang="en-US" sz="3300" dirty="0" err="1">
                <a:solidFill>
                  <a:srgbClr val="000000"/>
                </a:solidFill>
                <a:latin typeface="Arial"/>
              </a:rPr>
              <a:t>vây</a:t>
            </a:r>
            <a:r>
              <a:rPr lang="en-US" sz="3300" dirty="0">
                <a:solidFill>
                  <a:srgbClr val="000000"/>
                </a:solidFill>
                <a:latin typeface="Arial"/>
              </a:rPr>
              <a:t> </a:t>
            </a:r>
            <a:r>
              <a:rPr lang="en-US" sz="3300" dirty="0" err="1">
                <a:solidFill>
                  <a:srgbClr val="000000"/>
                </a:solidFill>
                <a:latin typeface="Arial"/>
              </a:rPr>
              <a:t>hàng</a:t>
            </a:r>
            <a:r>
              <a:rPr lang="en-US" sz="3300" dirty="0">
                <a:solidFill>
                  <a:srgbClr val="000000"/>
                </a:solidFill>
                <a:latin typeface="Arial"/>
              </a:rPr>
              <a:t> </a:t>
            </a:r>
            <a:r>
              <a:rPr lang="en-US" sz="3300" dirty="0" err="1">
                <a:solidFill>
                  <a:srgbClr val="000000"/>
                </a:solidFill>
                <a:latin typeface="Arial"/>
              </a:rPr>
              <a:t>đầu</a:t>
            </a:r>
            <a:r>
              <a:rPr lang="en-US" sz="3300" dirty="0">
                <a:solidFill>
                  <a:srgbClr val="000000"/>
                </a:solidFill>
                <a:latin typeface="Arial"/>
              </a:rPr>
              <a:t> </a:t>
            </a:r>
            <a:r>
              <a:rPr lang="en-US" sz="3300" dirty="0" err="1">
                <a:solidFill>
                  <a:srgbClr val="000000"/>
                </a:solidFill>
                <a:latin typeface="Arial"/>
              </a:rPr>
              <a:t>thế</a:t>
            </a:r>
            <a:r>
              <a:rPr lang="en-US" sz="3300" dirty="0">
                <a:solidFill>
                  <a:srgbClr val="000000"/>
                </a:solidFill>
                <a:latin typeface="Arial"/>
              </a:rPr>
              <a:t> </a:t>
            </a:r>
            <a:r>
              <a:rPr lang="en-US" sz="3300" dirty="0" err="1">
                <a:solidFill>
                  <a:srgbClr val="000000"/>
                </a:solidFill>
                <a:latin typeface="Arial"/>
              </a:rPr>
              <a:t>giới</a:t>
            </a:r>
            <a:r>
              <a:rPr lang="en-US" sz="3300" dirty="0">
                <a:solidFill>
                  <a:srgbClr val="000000"/>
                </a:solidFill>
                <a:latin typeface="Arial"/>
              </a:rPr>
              <a:t>.</a:t>
            </a:r>
          </a:p>
        </p:txBody>
      </p:sp>
      <p:sp>
        <p:nvSpPr>
          <p:cNvPr id="6" name="TextBox 6"/>
          <p:cNvSpPr txBox="1"/>
          <p:nvPr/>
        </p:nvSpPr>
        <p:spPr>
          <a:xfrm>
            <a:off x="2581586" y="6326072"/>
            <a:ext cx="2838177" cy="2647950"/>
          </a:xfrm>
          <a:prstGeom prst="rect">
            <a:avLst/>
          </a:prstGeom>
        </p:spPr>
        <p:txBody>
          <a:bodyPr lIns="0" tIns="0" rIns="0" bIns="0" rtlCol="0" anchor="t">
            <a:spAutoFit/>
          </a:bodyPr>
          <a:lstStyle/>
          <a:p>
            <a:pPr algn="ctr">
              <a:lnSpc>
                <a:spcPts val="2999"/>
              </a:lnSpc>
              <a:spcBef>
                <a:spcPct val="0"/>
              </a:spcBef>
            </a:pPr>
            <a:r>
              <a:rPr lang="en-US" sz="2499" dirty="0" err="1">
                <a:solidFill>
                  <a:srgbClr val="000000"/>
                </a:solidFill>
                <a:latin typeface="Arial Bold"/>
              </a:rPr>
              <a:t>Mạng</a:t>
            </a:r>
            <a:r>
              <a:rPr lang="en-US" sz="2499" dirty="0">
                <a:solidFill>
                  <a:srgbClr val="000000"/>
                </a:solidFill>
                <a:latin typeface="Arial Bold"/>
              </a:rPr>
              <a:t> </a:t>
            </a:r>
            <a:r>
              <a:rPr lang="en-US" sz="2499" dirty="0" err="1">
                <a:solidFill>
                  <a:srgbClr val="000000"/>
                </a:solidFill>
                <a:latin typeface="Arial Bold"/>
              </a:rPr>
              <a:t>học</a:t>
            </a:r>
            <a:r>
              <a:rPr lang="en-US" sz="2499" dirty="0">
                <a:solidFill>
                  <a:srgbClr val="000000"/>
                </a:solidFill>
                <a:latin typeface="Arial Bold"/>
              </a:rPr>
              <a:t> </a:t>
            </a:r>
            <a:r>
              <a:rPr lang="en-US" sz="2499" dirty="0" err="1">
                <a:solidFill>
                  <a:srgbClr val="000000"/>
                </a:solidFill>
                <a:latin typeface="Arial Bold"/>
              </a:rPr>
              <a:t>sâu</a:t>
            </a:r>
            <a:r>
              <a:rPr lang="en-US" sz="2499" dirty="0">
                <a:solidFill>
                  <a:srgbClr val="000000"/>
                </a:solidFill>
                <a:latin typeface="Arial Bold"/>
              </a:rPr>
              <a:t>:</a:t>
            </a:r>
            <a:r>
              <a:rPr lang="en-US" sz="2499" dirty="0">
                <a:solidFill>
                  <a:srgbClr val="000000"/>
                </a:solidFill>
                <a:latin typeface="Arial"/>
              </a:rPr>
              <a:t> </a:t>
            </a:r>
            <a:r>
              <a:rPr lang="en-US" sz="2499" dirty="0" err="1">
                <a:solidFill>
                  <a:srgbClr val="000000"/>
                </a:solidFill>
                <a:latin typeface="Arial"/>
              </a:rPr>
              <a:t>nhận</a:t>
            </a:r>
            <a:r>
              <a:rPr lang="en-US" sz="2499" dirty="0">
                <a:solidFill>
                  <a:srgbClr val="000000"/>
                </a:solidFill>
                <a:latin typeface="Arial"/>
              </a:rPr>
              <a:t> input </a:t>
            </a:r>
            <a:r>
              <a:rPr lang="en-US" sz="2499" dirty="0" err="1">
                <a:solidFill>
                  <a:srgbClr val="000000"/>
                </a:solidFill>
                <a:latin typeface="Arial"/>
              </a:rPr>
              <a:t>là</a:t>
            </a:r>
            <a:r>
              <a:rPr lang="en-US" sz="2499" dirty="0">
                <a:solidFill>
                  <a:srgbClr val="000000"/>
                </a:solidFill>
                <a:latin typeface="Arial"/>
              </a:rPr>
              <a:t> state </a:t>
            </a:r>
            <a:r>
              <a:rPr lang="en-US" sz="2499" dirty="0" err="1">
                <a:solidFill>
                  <a:srgbClr val="000000"/>
                </a:solidFill>
                <a:latin typeface="Arial"/>
              </a:rPr>
              <a:t>hiện</a:t>
            </a:r>
            <a:r>
              <a:rPr lang="en-US" sz="2499" dirty="0">
                <a:solidFill>
                  <a:srgbClr val="000000"/>
                </a:solidFill>
                <a:latin typeface="Arial"/>
              </a:rPr>
              <a:t> </a:t>
            </a:r>
            <a:r>
              <a:rPr lang="en-US" sz="2499" dirty="0" err="1">
                <a:solidFill>
                  <a:srgbClr val="000000"/>
                </a:solidFill>
                <a:latin typeface="Arial"/>
              </a:rPr>
              <a:t>tại</a:t>
            </a:r>
            <a:r>
              <a:rPr lang="en-US" sz="2499" dirty="0">
                <a:solidFill>
                  <a:srgbClr val="000000"/>
                </a:solidFill>
                <a:latin typeface="Arial"/>
              </a:rPr>
              <a:t>, </a:t>
            </a:r>
            <a:r>
              <a:rPr lang="en-US" sz="2499" dirty="0" err="1">
                <a:solidFill>
                  <a:srgbClr val="000000"/>
                </a:solidFill>
                <a:latin typeface="Arial"/>
              </a:rPr>
              <a:t>đầu</a:t>
            </a:r>
            <a:r>
              <a:rPr lang="en-US" sz="2499" dirty="0">
                <a:solidFill>
                  <a:srgbClr val="000000"/>
                </a:solidFill>
                <a:latin typeface="Arial"/>
              </a:rPr>
              <a:t> </a:t>
            </a:r>
            <a:r>
              <a:rPr lang="en-US" sz="2499" dirty="0" err="1">
                <a:solidFill>
                  <a:srgbClr val="000000"/>
                </a:solidFill>
                <a:latin typeface="Arial"/>
              </a:rPr>
              <a:t>ra</a:t>
            </a:r>
            <a:r>
              <a:rPr lang="en-US" sz="2499" dirty="0">
                <a:solidFill>
                  <a:srgbClr val="000000"/>
                </a:solidFill>
                <a:latin typeface="Arial"/>
              </a:rPr>
              <a:t> </a:t>
            </a:r>
            <a:r>
              <a:rPr lang="en-US" sz="2499" dirty="0" err="1">
                <a:solidFill>
                  <a:srgbClr val="000000"/>
                </a:solidFill>
                <a:latin typeface="Arial"/>
              </a:rPr>
              <a:t>tách</a:t>
            </a:r>
            <a:r>
              <a:rPr lang="en-US" sz="2499" dirty="0">
                <a:solidFill>
                  <a:srgbClr val="000000"/>
                </a:solidFill>
                <a:latin typeface="Arial"/>
              </a:rPr>
              <a:t> </a:t>
            </a:r>
            <a:r>
              <a:rPr lang="en-US" sz="2499" dirty="0" err="1">
                <a:solidFill>
                  <a:srgbClr val="000000"/>
                </a:solidFill>
                <a:latin typeface="Arial"/>
              </a:rPr>
              <a:t>thành</a:t>
            </a:r>
            <a:r>
              <a:rPr lang="en-US" sz="2499" dirty="0">
                <a:solidFill>
                  <a:srgbClr val="000000"/>
                </a:solidFill>
                <a:latin typeface="Arial"/>
              </a:rPr>
              <a:t> 2 </a:t>
            </a:r>
            <a:r>
              <a:rPr lang="en-US" sz="2499" dirty="0" err="1">
                <a:solidFill>
                  <a:srgbClr val="000000"/>
                </a:solidFill>
                <a:latin typeface="Arial"/>
              </a:rPr>
              <a:t>nhánh</a:t>
            </a:r>
            <a:r>
              <a:rPr lang="en-US" sz="2499" dirty="0">
                <a:solidFill>
                  <a:srgbClr val="000000"/>
                </a:solidFill>
                <a:latin typeface="Arial"/>
              </a:rPr>
              <a:t> </a:t>
            </a:r>
            <a:r>
              <a:rPr lang="en-US" sz="2499" dirty="0" err="1">
                <a:solidFill>
                  <a:srgbClr val="000000"/>
                </a:solidFill>
                <a:latin typeface="Arial"/>
              </a:rPr>
              <a:t>trả</a:t>
            </a:r>
            <a:r>
              <a:rPr lang="en-US" sz="2499" dirty="0">
                <a:solidFill>
                  <a:srgbClr val="000000"/>
                </a:solidFill>
                <a:latin typeface="Arial"/>
              </a:rPr>
              <a:t> </a:t>
            </a:r>
            <a:r>
              <a:rPr lang="en-US" sz="2499" dirty="0" err="1">
                <a:solidFill>
                  <a:srgbClr val="000000"/>
                </a:solidFill>
                <a:latin typeface="Arial"/>
              </a:rPr>
              <a:t>về</a:t>
            </a:r>
            <a:r>
              <a:rPr lang="en-US" sz="2499" dirty="0">
                <a:solidFill>
                  <a:srgbClr val="000000"/>
                </a:solidFill>
                <a:latin typeface="Arial"/>
              </a:rPr>
              <a:t> value (</a:t>
            </a:r>
            <a:r>
              <a:rPr lang="en-US" sz="2499" dirty="0" err="1">
                <a:solidFill>
                  <a:srgbClr val="000000"/>
                </a:solidFill>
                <a:latin typeface="Arial"/>
              </a:rPr>
              <a:t>phần</a:t>
            </a:r>
            <a:r>
              <a:rPr lang="en-US" sz="2499" dirty="0">
                <a:solidFill>
                  <a:srgbClr val="000000"/>
                </a:solidFill>
                <a:latin typeface="Arial"/>
              </a:rPr>
              <a:t> </a:t>
            </a:r>
            <a:r>
              <a:rPr lang="en-US" sz="2499" dirty="0" err="1">
                <a:solidFill>
                  <a:srgbClr val="000000"/>
                </a:solidFill>
                <a:latin typeface="Arial"/>
              </a:rPr>
              <a:t>trăm</a:t>
            </a:r>
            <a:r>
              <a:rPr lang="en-US" sz="2499" dirty="0">
                <a:solidFill>
                  <a:srgbClr val="000000"/>
                </a:solidFill>
                <a:latin typeface="Arial"/>
              </a:rPr>
              <a:t> </a:t>
            </a:r>
            <a:r>
              <a:rPr lang="en-US" sz="2499" dirty="0" err="1">
                <a:solidFill>
                  <a:srgbClr val="000000"/>
                </a:solidFill>
                <a:latin typeface="Arial"/>
              </a:rPr>
              <a:t>thắng</a:t>
            </a:r>
            <a:r>
              <a:rPr lang="en-US" sz="2499" dirty="0">
                <a:solidFill>
                  <a:srgbClr val="000000"/>
                </a:solidFill>
                <a:latin typeface="Arial"/>
              </a:rPr>
              <a:t>) </a:t>
            </a:r>
            <a:r>
              <a:rPr lang="en-US" sz="2499" dirty="0" err="1">
                <a:solidFill>
                  <a:srgbClr val="000000"/>
                </a:solidFill>
                <a:latin typeface="Arial"/>
              </a:rPr>
              <a:t>và</a:t>
            </a:r>
            <a:r>
              <a:rPr lang="en-US" sz="2499" dirty="0">
                <a:solidFill>
                  <a:srgbClr val="000000"/>
                </a:solidFill>
                <a:latin typeface="Arial"/>
              </a:rPr>
              <a:t> policy (</a:t>
            </a:r>
            <a:r>
              <a:rPr lang="en-US" sz="2499" dirty="0" err="1">
                <a:solidFill>
                  <a:srgbClr val="000000"/>
                </a:solidFill>
                <a:latin typeface="Arial"/>
              </a:rPr>
              <a:t>nước</a:t>
            </a:r>
            <a:r>
              <a:rPr lang="en-US" sz="2499" dirty="0">
                <a:solidFill>
                  <a:srgbClr val="000000"/>
                </a:solidFill>
                <a:latin typeface="Arial"/>
              </a:rPr>
              <a:t> </a:t>
            </a:r>
            <a:r>
              <a:rPr lang="en-US" sz="2499" dirty="0" err="1">
                <a:solidFill>
                  <a:srgbClr val="000000"/>
                </a:solidFill>
                <a:latin typeface="Arial"/>
              </a:rPr>
              <a:t>đi</a:t>
            </a:r>
            <a:r>
              <a:rPr lang="en-US" sz="2499" dirty="0">
                <a:solidFill>
                  <a:srgbClr val="000000"/>
                </a:solidFill>
                <a:latin typeface="Arial"/>
              </a:rPr>
              <a:t> </a:t>
            </a:r>
            <a:r>
              <a:rPr lang="en-US" sz="2499" dirty="0" err="1">
                <a:solidFill>
                  <a:srgbClr val="000000"/>
                </a:solidFill>
                <a:latin typeface="Arial"/>
              </a:rPr>
              <a:t>tiếp</a:t>
            </a:r>
            <a:r>
              <a:rPr lang="en-US" sz="2499" dirty="0">
                <a:solidFill>
                  <a:srgbClr val="000000"/>
                </a:solidFill>
                <a:latin typeface="Arial"/>
              </a:rPr>
              <a:t> </a:t>
            </a:r>
            <a:r>
              <a:rPr lang="en-US" sz="2499" dirty="0" err="1">
                <a:solidFill>
                  <a:srgbClr val="000000"/>
                </a:solidFill>
                <a:latin typeface="Arial"/>
              </a:rPr>
              <a:t>theo</a:t>
            </a:r>
            <a:r>
              <a:rPr lang="en-US" sz="2499" dirty="0">
                <a:solidFill>
                  <a:srgbClr val="000000"/>
                </a:solidFill>
                <a:latin typeface="Arial"/>
              </a:rPr>
              <a:t>).</a:t>
            </a:r>
          </a:p>
        </p:txBody>
      </p:sp>
      <p:sp>
        <p:nvSpPr>
          <p:cNvPr id="7" name="Freeform 7"/>
          <p:cNvSpPr/>
          <p:nvPr/>
        </p:nvSpPr>
        <p:spPr>
          <a:xfrm>
            <a:off x="7078303" y="5662015"/>
            <a:ext cx="3838757" cy="4023690"/>
          </a:xfrm>
          <a:custGeom>
            <a:avLst/>
            <a:gdLst/>
            <a:ahLst/>
            <a:cxnLst/>
            <a:rect l="l" t="t" r="r" b="b"/>
            <a:pathLst>
              <a:path w="3838757" h="4023690">
                <a:moveTo>
                  <a:pt x="0" y="0"/>
                </a:moveTo>
                <a:lnTo>
                  <a:pt x="3838757" y="0"/>
                </a:lnTo>
                <a:lnTo>
                  <a:pt x="3838757" y="4023690"/>
                </a:lnTo>
                <a:lnTo>
                  <a:pt x="0" y="402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TextBox 8"/>
          <p:cNvSpPr txBox="1"/>
          <p:nvPr/>
        </p:nvSpPr>
        <p:spPr>
          <a:xfrm>
            <a:off x="7472587" y="6244741"/>
            <a:ext cx="3207414" cy="264795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Arial Bold"/>
              </a:rPr>
              <a:t>Monte Carlo Tree Search (MTCS):</a:t>
            </a:r>
            <a:r>
              <a:rPr lang="en-US" sz="2499">
                <a:solidFill>
                  <a:srgbClr val="000000"/>
                </a:solidFill>
                <a:latin typeface="Arial"/>
              </a:rPr>
              <a:t> một thuật toán tìm kiếm các bước di chuyển tiềm năng nhất dựa trên các thông tin từ mạng học sâu.</a:t>
            </a:r>
          </a:p>
        </p:txBody>
      </p:sp>
      <p:sp>
        <p:nvSpPr>
          <p:cNvPr id="9" name="Freeform 9"/>
          <p:cNvSpPr/>
          <p:nvPr/>
        </p:nvSpPr>
        <p:spPr>
          <a:xfrm>
            <a:off x="12367947" y="5662015"/>
            <a:ext cx="3838757" cy="4023690"/>
          </a:xfrm>
          <a:custGeom>
            <a:avLst/>
            <a:gdLst/>
            <a:ahLst/>
            <a:cxnLst/>
            <a:rect l="l" t="t" r="r" b="b"/>
            <a:pathLst>
              <a:path w="3838757" h="4023690">
                <a:moveTo>
                  <a:pt x="0" y="0"/>
                </a:moveTo>
                <a:lnTo>
                  <a:pt x="3838757" y="0"/>
                </a:lnTo>
                <a:lnTo>
                  <a:pt x="3838757" y="4023690"/>
                </a:lnTo>
                <a:lnTo>
                  <a:pt x="0" y="402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0" name="TextBox 10"/>
          <p:cNvSpPr txBox="1"/>
          <p:nvPr/>
        </p:nvSpPr>
        <p:spPr>
          <a:xfrm>
            <a:off x="13226246" y="6699034"/>
            <a:ext cx="2670103" cy="190500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Arial Bold"/>
              </a:rPr>
              <a:t>Self-play:</a:t>
            </a:r>
            <a:r>
              <a:rPr lang="en-US" sz="2499">
                <a:solidFill>
                  <a:srgbClr val="000000"/>
                </a:solidFill>
                <a:latin typeface="Arial"/>
              </a:rPr>
              <a:t> Mô hình tự chơi với chính mình và chọn mô hình có tỉ lệ thắng cao hơn.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29" r="129"/>
          <a:stretch>
            <a:fillRect/>
          </a:stretch>
        </p:blipFill>
        <p:spPr>
          <a:xfrm>
            <a:off x="15949474" y="0"/>
            <a:ext cx="2338526" cy="1520042"/>
          </a:xfrm>
          <a:prstGeom prst="rect">
            <a:avLst/>
          </a:prstGeom>
        </p:spPr>
      </p:pic>
      <p:sp>
        <p:nvSpPr>
          <p:cNvPr id="3" name="Freeform 3"/>
          <p:cNvSpPr/>
          <p:nvPr/>
        </p:nvSpPr>
        <p:spPr>
          <a:xfrm>
            <a:off x="3252501" y="2755901"/>
            <a:ext cx="11782998" cy="5315739"/>
          </a:xfrm>
          <a:custGeom>
            <a:avLst/>
            <a:gdLst/>
            <a:ahLst/>
            <a:cxnLst/>
            <a:rect l="l" t="t" r="r" b="b"/>
            <a:pathLst>
              <a:path w="11782998" h="5315739">
                <a:moveTo>
                  <a:pt x="0" y="0"/>
                </a:moveTo>
                <a:lnTo>
                  <a:pt x="11782998" y="0"/>
                </a:lnTo>
                <a:lnTo>
                  <a:pt x="11782998" y="5315739"/>
                </a:lnTo>
                <a:lnTo>
                  <a:pt x="0" y="53157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2909627" y="8572552"/>
            <a:ext cx="685748" cy="685748"/>
            <a:chOff x="0" y="0"/>
            <a:chExt cx="812800" cy="812800"/>
          </a:xfrm>
        </p:grpSpPr>
        <p:sp>
          <p:nvSpPr>
            <p:cNvPr id="5" name="Freeform 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DBA49B"/>
            </a:solidFill>
          </p:spPr>
          <p:txBody>
            <a:bodyPr/>
            <a:lstStyle/>
            <a:p>
              <a:endParaRPr lang="en-GB"/>
            </a:p>
          </p:txBody>
        </p:sp>
        <p:sp>
          <p:nvSpPr>
            <p:cNvPr id="6" name="TextBox 6"/>
            <p:cNvSpPr txBox="1"/>
            <p:nvPr/>
          </p:nvSpPr>
          <p:spPr>
            <a:xfrm>
              <a:off x="0" y="117475"/>
              <a:ext cx="711200" cy="492125"/>
            </a:xfrm>
            <a:prstGeom prst="rect">
              <a:avLst/>
            </a:prstGeom>
          </p:spPr>
          <p:txBody>
            <a:bodyPr lIns="50800" tIns="50800" rIns="50800" bIns="50800" rtlCol="0" anchor="ctr"/>
            <a:lstStyle/>
            <a:p>
              <a:pPr algn="ctr">
                <a:lnSpc>
                  <a:spcPts val="3035"/>
                </a:lnSpc>
              </a:pPr>
              <a:endParaRPr/>
            </a:p>
          </p:txBody>
        </p:sp>
      </p:grpSp>
      <p:sp>
        <p:nvSpPr>
          <p:cNvPr id="7" name="TextBox 7"/>
          <p:cNvSpPr txBox="1"/>
          <p:nvPr/>
        </p:nvSpPr>
        <p:spPr>
          <a:xfrm>
            <a:off x="3620983" y="3576229"/>
            <a:ext cx="11046035" cy="3038475"/>
          </a:xfrm>
          <a:prstGeom prst="rect">
            <a:avLst/>
          </a:prstGeom>
        </p:spPr>
        <p:txBody>
          <a:bodyPr lIns="0" tIns="0" rIns="0" bIns="0" rtlCol="0" anchor="t">
            <a:spAutoFit/>
          </a:bodyPr>
          <a:lstStyle/>
          <a:p>
            <a:pPr algn="ctr">
              <a:lnSpc>
                <a:spcPts val="3960"/>
              </a:lnSpc>
              <a:spcBef>
                <a:spcPct val="0"/>
              </a:spcBef>
            </a:pPr>
            <a:r>
              <a:rPr lang="en-US" sz="3300" dirty="0" err="1">
                <a:solidFill>
                  <a:srgbClr val="000000"/>
                </a:solidFill>
                <a:latin typeface="Arial"/>
              </a:rPr>
              <a:t>Cờ</a:t>
            </a:r>
            <a:r>
              <a:rPr lang="en-US" sz="3300" dirty="0">
                <a:solidFill>
                  <a:srgbClr val="000000"/>
                </a:solidFill>
                <a:latin typeface="Arial"/>
              </a:rPr>
              <a:t> </a:t>
            </a:r>
            <a:r>
              <a:rPr lang="en-US" sz="3300" dirty="0" err="1">
                <a:solidFill>
                  <a:srgbClr val="000000"/>
                </a:solidFill>
                <a:latin typeface="Arial"/>
              </a:rPr>
              <a:t>caro</a:t>
            </a:r>
            <a:r>
              <a:rPr lang="en-US" sz="3300" dirty="0">
                <a:solidFill>
                  <a:srgbClr val="000000"/>
                </a:solidFill>
                <a:latin typeface="Arial"/>
              </a:rPr>
              <a:t> </a:t>
            </a:r>
            <a:r>
              <a:rPr lang="en-US" sz="3300" dirty="0" err="1">
                <a:solidFill>
                  <a:srgbClr val="000000"/>
                </a:solidFill>
                <a:latin typeface="Arial"/>
              </a:rPr>
              <a:t>là</a:t>
            </a:r>
            <a:r>
              <a:rPr lang="en-US" sz="3300" dirty="0">
                <a:solidFill>
                  <a:srgbClr val="000000"/>
                </a:solidFill>
                <a:latin typeface="Arial"/>
              </a:rPr>
              <a:t> </a:t>
            </a:r>
            <a:r>
              <a:rPr lang="en-US" sz="3300" dirty="0" err="1">
                <a:solidFill>
                  <a:srgbClr val="000000"/>
                </a:solidFill>
                <a:latin typeface="Arial"/>
              </a:rPr>
              <a:t>một</a:t>
            </a:r>
            <a:r>
              <a:rPr lang="en-US" sz="3300" dirty="0">
                <a:solidFill>
                  <a:srgbClr val="000000"/>
                </a:solidFill>
                <a:latin typeface="Arial"/>
              </a:rPr>
              <a:t> </a:t>
            </a:r>
            <a:r>
              <a:rPr lang="en-US" sz="3300" dirty="0" err="1">
                <a:solidFill>
                  <a:srgbClr val="000000"/>
                </a:solidFill>
                <a:latin typeface="Arial"/>
              </a:rPr>
              <a:t>trò</a:t>
            </a:r>
            <a:r>
              <a:rPr lang="en-US" sz="3300" dirty="0">
                <a:solidFill>
                  <a:srgbClr val="000000"/>
                </a:solidFill>
                <a:latin typeface="Arial"/>
              </a:rPr>
              <a:t> </a:t>
            </a:r>
            <a:r>
              <a:rPr lang="en-US" sz="3300" dirty="0" err="1">
                <a:solidFill>
                  <a:srgbClr val="000000"/>
                </a:solidFill>
                <a:latin typeface="Arial"/>
              </a:rPr>
              <a:t>chơi</a:t>
            </a:r>
            <a:r>
              <a:rPr lang="en-US" sz="3300" dirty="0">
                <a:solidFill>
                  <a:srgbClr val="000000"/>
                </a:solidFill>
                <a:latin typeface="Arial"/>
              </a:rPr>
              <a:t> </a:t>
            </a:r>
            <a:r>
              <a:rPr lang="en-US" sz="3300" dirty="0" err="1">
                <a:solidFill>
                  <a:srgbClr val="000000"/>
                </a:solidFill>
                <a:latin typeface="Arial"/>
              </a:rPr>
              <a:t>đối</a:t>
            </a:r>
            <a:r>
              <a:rPr lang="en-US" sz="3300" dirty="0">
                <a:solidFill>
                  <a:srgbClr val="000000"/>
                </a:solidFill>
                <a:latin typeface="Arial"/>
              </a:rPr>
              <a:t> </a:t>
            </a:r>
            <a:r>
              <a:rPr lang="en-US" sz="3300" dirty="0" err="1">
                <a:solidFill>
                  <a:srgbClr val="000000"/>
                </a:solidFill>
                <a:latin typeface="Arial"/>
              </a:rPr>
              <a:t>kháng</a:t>
            </a:r>
            <a:r>
              <a:rPr lang="en-US" sz="3300" dirty="0">
                <a:solidFill>
                  <a:srgbClr val="000000"/>
                </a:solidFill>
                <a:latin typeface="Arial"/>
              </a:rPr>
              <a:t> </a:t>
            </a:r>
            <a:r>
              <a:rPr lang="en-US" sz="3300" dirty="0" err="1">
                <a:solidFill>
                  <a:srgbClr val="000000"/>
                </a:solidFill>
                <a:latin typeface="Arial"/>
              </a:rPr>
              <a:t>hai</a:t>
            </a:r>
            <a:r>
              <a:rPr lang="en-US" sz="3300" dirty="0">
                <a:solidFill>
                  <a:srgbClr val="000000"/>
                </a:solidFill>
                <a:latin typeface="Arial"/>
              </a:rPr>
              <a:t> </a:t>
            </a:r>
            <a:r>
              <a:rPr lang="en-US" sz="3300" dirty="0" err="1">
                <a:solidFill>
                  <a:srgbClr val="000000"/>
                </a:solidFill>
                <a:latin typeface="Arial"/>
              </a:rPr>
              <a:t>người</a:t>
            </a:r>
            <a:r>
              <a:rPr lang="en-US" sz="3300" dirty="0">
                <a:solidFill>
                  <a:srgbClr val="000000"/>
                </a:solidFill>
                <a:latin typeface="Arial"/>
              </a:rPr>
              <a:t> </a:t>
            </a:r>
            <a:r>
              <a:rPr lang="en-US" sz="3300" dirty="0" err="1">
                <a:solidFill>
                  <a:srgbClr val="000000"/>
                </a:solidFill>
                <a:latin typeface="Arial"/>
              </a:rPr>
              <a:t>chơi</a:t>
            </a:r>
            <a:r>
              <a:rPr lang="en-US" sz="3300" dirty="0">
                <a:solidFill>
                  <a:srgbClr val="000000"/>
                </a:solidFill>
                <a:latin typeface="Arial"/>
              </a:rPr>
              <a:t>, </a:t>
            </a:r>
            <a:r>
              <a:rPr lang="en-US" sz="3300" dirty="0" err="1">
                <a:solidFill>
                  <a:srgbClr val="000000"/>
                </a:solidFill>
                <a:latin typeface="Arial"/>
              </a:rPr>
              <a:t>thường</a:t>
            </a:r>
            <a:r>
              <a:rPr lang="en-US" sz="3300" dirty="0">
                <a:solidFill>
                  <a:srgbClr val="000000"/>
                </a:solidFill>
                <a:latin typeface="Arial"/>
              </a:rPr>
              <a:t> </a:t>
            </a:r>
            <a:r>
              <a:rPr lang="en-US" sz="3300" dirty="0" err="1">
                <a:solidFill>
                  <a:srgbClr val="000000"/>
                </a:solidFill>
                <a:latin typeface="Arial"/>
              </a:rPr>
              <a:t>được</a:t>
            </a:r>
            <a:r>
              <a:rPr lang="en-US" sz="3300" dirty="0">
                <a:solidFill>
                  <a:srgbClr val="000000"/>
                </a:solidFill>
                <a:latin typeface="Arial"/>
              </a:rPr>
              <a:t> </a:t>
            </a:r>
            <a:r>
              <a:rPr lang="en-US" sz="3300" dirty="0" err="1">
                <a:solidFill>
                  <a:srgbClr val="000000"/>
                </a:solidFill>
                <a:latin typeface="Arial"/>
              </a:rPr>
              <a:t>chơi</a:t>
            </a:r>
            <a:r>
              <a:rPr lang="en-US" sz="3300" dirty="0">
                <a:solidFill>
                  <a:srgbClr val="000000"/>
                </a:solidFill>
                <a:latin typeface="Arial"/>
              </a:rPr>
              <a:t> </a:t>
            </a:r>
            <a:r>
              <a:rPr lang="en-US" sz="3300" dirty="0" err="1">
                <a:solidFill>
                  <a:srgbClr val="000000"/>
                </a:solidFill>
                <a:latin typeface="Arial"/>
              </a:rPr>
              <a:t>trên</a:t>
            </a:r>
            <a:r>
              <a:rPr lang="en-US" sz="3300" dirty="0">
                <a:solidFill>
                  <a:srgbClr val="000000"/>
                </a:solidFill>
                <a:latin typeface="Arial"/>
              </a:rPr>
              <a:t> </a:t>
            </a:r>
            <a:r>
              <a:rPr lang="en-US" sz="3300" dirty="0" err="1">
                <a:solidFill>
                  <a:srgbClr val="000000"/>
                </a:solidFill>
                <a:latin typeface="Arial"/>
              </a:rPr>
              <a:t>một</a:t>
            </a:r>
            <a:r>
              <a:rPr lang="en-US" sz="3300" dirty="0">
                <a:solidFill>
                  <a:srgbClr val="000000"/>
                </a:solidFill>
                <a:latin typeface="Arial"/>
              </a:rPr>
              <a:t> </a:t>
            </a:r>
            <a:r>
              <a:rPr lang="en-US" sz="3300" dirty="0" err="1">
                <a:solidFill>
                  <a:srgbClr val="000000"/>
                </a:solidFill>
                <a:latin typeface="Arial"/>
              </a:rPr>
              <a:t>bảng</a:t>
            </a:r>
            <a:r>
              <a:rPr lang="en-US" sz="3300" dirty="0">
                <a:solidFill>
                  <a:srgbClr val="000000"/>
                </a:solidFill>
                <a:latin typeface="Arial"/>
              </a:rPr>
              <a:t> </a:t>
            </a:r>
            <a:r>
              <a:rPr lang="en-US" sz="3300" dirty="0" err="1">
                <a:solidFill>
                  <a:srgbClr val="000000"/>
                </a:solidFill>
                <a:latin typeface="Arial"/>
              </a:rPr>
              <a:t>với</a:t>
            </a:r>
            <a:r>
              <a:rPr lang="en-US" sz="3300" dirty="0">
                <a:solidFill>
                  <a:srgbClr val="000000"/>
                </a:solidFill>
                <a:latin typeface="Arial"/>
              </a:rPr>
              <a:t> ô </a:t>
            </a:r>
            <a:r>
              <a:rPr lang="en-US" sz="3300" dirty="0" err="1">
                <a:solidFill>
                  <a:srgbClr val="000000"/>
                </a:solidFill>
                <a:latin typeface="Arial"/>
              </a:rPr>
              <a:t>vuông</a:t>
            </a:r>
            <a:r>
              <a:rPr lang="en-US" sz="3300" dirty="0">
                <a:solidFill>
                  <a:srgbClr val="000000"/>
                </a:solidFill>
                <a:latin typeface="Arial"/>
              </a:rPr>
              <a:t> </a:t>
            </a:r>
            <a:r>
              <a:rPr lang="en-US" sz="3300" dirty="0" err="1">
                <a:solidFill>
                  <a:srgbClr val="000000"/>
                </a:solidFill>
                <a:latin typeface="Arial"/>
              </a:rPr>
              <a:t>và</a:t>
            </a:r>
            <a:r>
              <a:rPr lang="en-US" sz="3300" dirty="0">
                <a:solidFill>
                  <a:srgbClr val="000000"/>
                </a:solidFill>
                <a:latin typeface="Arial"/>
              </a:rPr>
              <a:t> </a:t>
            </a:r>
            <a:r>
              <a:rPr lang="en-US" sz="3300" dirty="0" err="1">
                <a:solidFill>
                  <a:srgbClr val="000000"/>
                </a:solidFill>
                <a:latin typeface="Arial"/>
              </a:rPr>
              <a:t>sử</a:t>
            </a:r>
            <a:r>
              <a:rPr lang="en-US" sz="3300" dirty="0">
                <a:solidFill>
                  <a:srgbClr val="000000"/>
                </a:solidFill>
                <a:latin typeface="Arial"/>
              </a:rPr>
              <a:t> </a:t>
            </a:r>
            <a:r>
              <a:rPr lang="en-US" sz="3300" dirty="0" err="1">
                <a:solidFill>
                  <a:srgbClr val="000000"/>
                </a:solidFill>
                <a:latin typeface="Arial"/>
              </a:rPr>
              <a:t>dụng</a:t>
            </a:r>
            <a:r>
              <a:rPr lang="en-US" sz="3300" dirty="0">
                <a:solidFill>
                  <a:srgbClr val="000000"/>
                </a:solidFill>
                <a:latin typeface="Arial"/>
              </a:rPr>
              <a:t> </a:t>
            </a:r>
            <a:r>
              <a:rPr lang="en-US" sz="3300" dirty="0" err="1">
                <a:solidFill>
                  <a:srgbClr val="000000"/>
                </a:solidFill>
                <a:latin typeface="Arial"/>
              </a:rPr>
              <a:t>các</a:t>
            </a:r>
            <a:r>
              <a:rPr lang="en-US" sz="3300" dirty="0">
                <a:solidFill>
                  <a:srgbClr val="000000"/>
                </a:solidFill>
                <a:latin typeface="Arial"/>
              </a:rPr>
              <a:t> </a:t>
            </a:r>
            <a:r>
              <a:rPr lang="en-US" sz="3300" dirty="0" err="1">
                <a:solidFill>
                  <a:srgbClr val="000000"/>
                </a:solidFill>
                <a:latin typeface="Arial"/>
              </a:rPr>
              <a:t>quân</a:t>
            </a:r>
            <a:r>
              <a:rPr lang="en-US" sz="3300" dirty="0">
                <a:solidFill>
                  <a:srgbClr val="000000"/>
                </a:solidFill>
                <a:latin typeface="Arial"/>
              </a:rPr>
              <a:t> </a:t>
            </a:r>
            <a:r>
              <a:rPr lang="en-US" sz="3300" dirty="0" err="1">
                <a:solidFill>
                  <a:srgbClr val="000000"/>
                </a:solidFill>
                <a:latin typeface="Arial"/>
              </a:rPr>
              <a:t>cờ</a:t>
            </a:r>
            <a:r>
              <a:rPr lang="en-US" sz="3300" dirty="0">
                <a:solidFill>
                  <a:srgbClr val="000000"/>
                </a:solidFill>
                <a:latin typeface="Arial"/>
              </a:rPr>
              <a:t> </a:t>
            </a:r>
            <a:r>
              <a:rPr lang="en-US" sz="3300" dirty="0" err="1">
                <a:solidFill>
                  <a:srgbClr val="000000"/>
                </a:solidFill>
                <a:latin typeface="Arial"/>
              </a:rPr>
              <a:t>đen</a:t>
            </a:r>
            <a:r>
              <a:rPr lang="en-US" sz="3300" dirty="0">
                <a:solidFill>
                  <a:srgbClr val="000000"/>
                </a:solidFill>
                <a:latin typeface="Arial"/>
              </a:rPr>
              <a:t> </a:t>
            </a:r>
            <a:r>
              <a:rPr lang="en-US" sz="3300" dirty="0" err="1">
                <a:solidFill>
                  <a:srgbClr val="000000"/>
                </a:solidFill>
                <a:latin typeface="Arial"/>
              </a:rPr>
              <a:t>và</a:t>
            </a:r>
            <a:r>
              <a:rPr lang="en-US" sz="3300" dirty="0">
                <a:solidFill>
                  <a:srgbClr val="000000"/>
                </a:solidFill>
                <a:latin typeface="Arial"/>
              </a:rPr>
              <a:t> </a:t>
            </a:r>
            <a:r>
              <a:rPr lang="en-US" sz="3300" dirty="0" err="1">
                <a:solidFill>
                  <a:srgbClr val="000000"/>
                </a:solidFill>
                <a:latin typeface="Arial"/>
              </a:rPr>
              <a:t>trắng</a:t>
            </a:r>
            <a:r>
              <a:rPr lang="en-US" sz="3300" dirty="0">
                <a:solidFill>
                  <a:srgbClr val="000000"/>
                </a:solidFill>
                <a:latin typeface="Arial"/>
              </a:rPr>
              <a:t>. </a:t>
            </a:r>
            <a:r>
              <a:rPr lang="en-US" sz="3300" dirty="0" err="1">
                <a:solidFill>
                  <a:srgbClr val="000000"/>
                </a:solidFill>
                <a:latin typeface="Arial"/>
              </a:rPr>
              <a:t>Mục</a:t>
            </a:r>
            <a:r>
              <a:rPr lang="en-US" sz="3300" dirty="0">
                <a:solidFill>
                  <a:srgbClr val="000000"/>
                </a:solidFill>
                <a:latin typeface="Arial"/>
              </a:rPr>
              <a:t> </a:t>
            </a:r>
            <a:r>
              <a:rPr lang="en-US" sz="3300" dirty="0" err="1">
                <a:solidFill>
                  <a:srgbClr val="000000"/>
                </a:solidFill>
                <a:latin typeface="Arial"/>
              </a:rPr>
              <a:t>tiêu</a:t>
            </a:r>
            <a:r>
              <a:rPr lang="en-US" sz="3300" dirty="0">
                <a:solidFill>
                  <a:srgbClr val="000000"/>
                </a:solidFill>
                <a:latin typeface="Arial"/>
              </a:rPr>
              <a:t> </a:t>
            </a:r>
            <a:r>
              <a:rPr lang="en-US" sz="3300" dirty="0" err="1">
                <a:solidFill>
                  <a:srgbClr val="000000"/>
                </a:solidFill>
                <a:latin typeface="Arial"/>
              </a:rPr>
              <a:t>của</a:t>
            </a:r>
            <a:r>
              <a:rPr lang="en-US" sz="3300" dirty="0">
                <a:solidFill>
                  <a:srgbClr val="000000"/>
                </a:solidFill>
                <a:latin typeface="Arial"/>
              </a:rPr>
              <a:t> </a:t>
            </a:r>
            <a:r>
              <a:rPr lang="en-US" sz="3300" dirty="0" err="1">
                <a:solidFill>
                  <a:srgbClr val="000000"/>
                </a:solidFill>
                <a:latin typeface="Arial"/>
              </a:rPr>
              <a:t>trò</a:t>
            </a:r>
            <a:r>
              <a:rPr lang="en-US" sz="3300" dirty="0">
                <a:solidFill>
                  <a:srgbClr val="000000"/>
                </a:solidFill>
                <a:latin typeface="Arial"/>
              </a:rPr>
              <a:t> </a:t>
            </a:r>
            <a:r>
              <a:rPr lang="en-US" sz="3300" dirty="0" err="1">
                <a:solidFill>
                  <a:srgbClr val="000000"/>
                </a:solidFill>
                <a:latin typeface="Arial"/>
              </a:rPr>
              <a:t>chơi</a:t>
            </a:r>
            <a:r>
              <a:rPr lang="en-US" sz="3300" dirty="0">
                <a:solidFill>
                  <a:srgbClr val="000000"/>
                </a:solidFill>
                <a:latin typeface="Arial"/>
              </a:rPr>
              <a:t> </a:t>
            </a:r>
            <a:r>
              <a:rPr lang="en-US" sz="3300" dirty="0" err="1">
                <a:solidFill>
                  <a:srgbClr val="000000"/>
                </a:solidFill>
                <a:latin typeface="Arial"/>
              </a:rPr>
              <a:t>là</a:t>
            </a:r>
            <a:r>
              <a:rPr lang="en-US" sz="3300" dirty="0">
                <a:solidFill>
                  <a:srgbClr val="000000"/>
                </a:solidFill>
                <a:latin typeface="Arial"/>
              </a:rPr>
              <a:t> </a:t>
            </a:r>
            <a:r>
              <a:rPr lang="en-US" sz="3300" dirty="0" err="1">
                <a:solidFill>
                  <a:srgbClr val="000000"/>
                </a:solidFill>
                <a:latin typeface="Arial"/>
              </a:rPr>
              <a:t>tạo</a:t>
            </a:r>
            <a:r>
              <a:rPr lang="en-US" sz="3300" dirty="0">
                <a:solidFill>
                  <a:srgbClr val="000000"/>
                </a:solidFill>
                <a:latin typeface="Arial"/>
              </a:rPr>
              <a:t> </a:t>
            </a:r>
            <a:r>
              <a:rPr lang="en-US" sz="3300" dirty="0" err="1">
                <a:solidFill>
                  <a:srgbClr val="000000"/>
                </a:solidFill>
                <a:latin typeface="Arial"/>
              </a:rPr>
              <a:t>thành</a:t>
            </a:r>
            <a:r>
              <a:rPr lang="en-US" sz="3300" dirty="0">
                <a:solidFill>
                  <a:srgbClr val="000000"/>
                </a:solidFill>
                <a:latin typeface="Arial"/>
              </a:rPr>
              <a:t> </a:t>
            </a:r>
            <a:r>
              <a:rPr lang="en-US" sz="3300" dirty="0" err="1">
                <a:solidFill>
                  <a:srgbClr val="000000"/>
                </a:solidFill>
                <a:latin typeface="Arial"/>
              </a:rPr>
              <a:t>một</a:t>
            </a:r>
            <a:r>
              <a:rPr lang="en-US" sz="3300" dirty="0">
                <a:solidFill>
                  <a:srgbClr val="000000"/>
                </a:solidFill>
                <a:latin typeface="Arial"/>
              </a:rPr>
              <a:t> </a:t>
            </a:r>
            <a:r>
              <a:rPr lang="en-US" sz="3300" dirty="0" err="1">
                <a:solidFill>
                  <a:srgbClr val="000000"/>
                </a:solidFill>
                <a:latin typeface="Arial"/>
              </a:rPr>
              <a:t>dãy</a:t>
            </a:r>
            <a:r>
              <a:rPr lang="en-US" sz="3300" dirty="0">
                <a:solidFill>
                  <a:srgbClr val="000000"/>
                </a:solidFill>
                <a:latin typeface="Arial"/>
              </a:rPr>
              <a:t> </a:t>
            </a:r>
            <a:r>
              <a:rPr lang="en-US" sz="3300" dirty="0" err="1">
                <a:solidFill>
                  <a:srgbClr val="000000"/>
                </a:solidFill>
                <a:latin typeface="Arial"/>
              </a:rPr>
              <a:t>liên</a:t>
            </a:r>
            <a:r>
              <a:rPr lang="en-US" sz="3300" dirty="0">
                <a:solidFill>
                  <a:srgbClr val="000000"/>
                </a:solidFill>
                <a:latin typeface="Arial"/>
              </a:rPr>
              <a:t> </a:t>
            </a:r>
            <a:r>
              <a:rPr lang="en-US" sz="3300" dirty="0" err="1">
                <a:solidFill>
                  <a:srgbClr val="000000"/>
                </a:solidFill>
                <a:latin typeface="Arial"/>
              </a:rPr>
              <a:t>tiếp</a:t>
            </a:r>
            <a:r>
              <a:rPr lang="en-US" sz="3300" dirty="0">
                <a:solidFill>
                  <a:srgbClr val="000000"/>
                </a:solidFill>
                <a:latin typeface="Arial"/>
              </a:rPr>
              <a:t> </a:t>
            </a:r>
            <a:r>
              <a:rPr lang="en-US" sz="3300" dirty="0" err="1">
                <a:solidFill>
                  <a:srgbClr val="000000"/>
                </a:solidFill>
                <a:latin typeface="Arial"/>
              </a:rPr>
              <a:t>gồm</a:t>
            </a:r>
            <a:r>
              <a:rPr lang="en-US" sz="3300" dirty="0">
                <a:solidFill>
                  <a:srgbClr val="000000"/>
                </a:solidFill>
                <a:latin typeface="Arial"/>
              </a:rPr>
              <a:t> </a:t>
            </a:r>
            <a:r>
              <a:rPr lang="en-US" sz="3300" dirty="0" err="1">
                <a:solidFill>
                  <a:srgbClr val="000000"/>
                </a:solidFill>
                <a:latin typeface="Arial"/>
              </a:rPr>
              <a:t>năm</a:t>
            </a:r>
            <a:r>
              <a:rPr lang="en-US" sz="3300" dirty="0">
                <a:solidFill>
                  <a:srgbClr val="000000"/>
                </a:solidFill>
                <a:latin typeface="Arial"/>
              </a:rPr>
              <a:t> </a:t>
            </a:r>
            <a:r>
              <a:rPr lang="en-US" sz="3300" dirty="0" err="1">
                <a:solidFill>
                  <a:srgbClr val="000000"/>
                </a:solidFill>
                <a:latin typeface="Arial"/>
              </a:rPr>
              <a:t>quân</a:t>
            </a:r>
            <a:r>
              <a:rPr lang="en-US" sz="3300" dirty="0">
                <a:solidFill>
                  <a:srgbClr val="000000"/>
                </a:solidFill>
                <a:latin typeface="Arial"/>
              </a:rPr>
              <a:t> </a:t>
            </a:r>
            <a:r>
              <a:rPr lang="en-US" sz="3300" dirty="0" err="1">
                <a:solidFill>
                  <a:srgbClr val="000000"/>
                </a:solidFill>
                <a:latin typeface="Arial"/>
              </a:rPr>
              <a:t>cờ</a:t>
            </a:r>
            <a:r>
              <a:rPr lang="en-US" sz="3300" dirty="0">
                <a:solidFill>
                  <a:srgbClr val="000000"/>
                </a:solidFill>
                <a:latin typeface="Arial"/>
              </a:rPr>
              <a:t> </a:t>
            </a:r>
            <a:r>
              <a:rPr lang="en-US" sz="3300" dirty="0" err="1">
                <a:solidFill>
                  <a:srgbClr val="000000"/>
                </a:solidFill>
                <a:latin typeface="Arial"/>
              </a:rPr>
              <a:t>của</a:t>
            </a:r>
            <a:r>
              <a:rPr lang="en-US" sz="3300" dirty="0">
                <a:solidFill>
                  <a:srgbClr val="000000"/>
                </a:solidFill>
                <a:latin typeface="Arial"/>
              </a:rPr>
              <a:t> </a:t>
            </a:r>
            <a:r>
              <a:rPr lang="en-US" sz="3300" dirty="0" err="1">
                <a:solidFill>
                  <a:srgbClr val="000000"/>
                </a:solidFill>
                <a:latin typeface="Arial"/>
              </a:rPr>
              <a:t>mình</a:t>
            </a:r>
            <a:r>
              <a:rPr lang="en-US" sz="3300" dirty="0">
                <a:solidFill>
                  <a:srgbClr val="000000"/>
                </a:solidFill>
                <a:latin typeface="Arial"/>
              </a:rPr>
              <a:t> </a:t>
            </a:r>
            <a:r>
              <a:rPr lang="en-US" sz="3300" dirty="0" err="1">
                <a:solidFill>
                  <a:srgbClr val="000000"/>
                </a:solidFill>
                <a:latin typeface="Arial"/>
              </a:rPr>
              <a:t>theo</a:t>
            </a:r>
            <a:r>
              <a:rPr lang="en-US" sz="3300" dirty="0">
                <a:solidFill>
                  <a:srgbClr val="000000"/>
                </a:solidFill>
                <a:latin typeface="Arial"/>
              </a:rPr>
              <a:t> </a:t>
            </a:r>
            <a:r>
              <a:rPr lang="en-US" sz="3300" dirty="0" err="1">
                <a:solidFill>
                  <a:srgbClr val="000000"/>
                </a:solidFill>
                <a:latin typeface="Arial"/>
              </a:rPr>
              <a:t>chiều</a:t>
            </a:r>
            <a:r>
              <a:rPr lang="en-US" sz="3300" dirty="0">
                <a:solidFill>
                  <a:srgbClr val="000000"/>
                </a:solidFill>
                <a:latin typeface="Arial"/>
              </a:rPr>
              <a:t> </a:t>
            </a:r>
            <a:r>
              <a:rPr lang="en-US" sz="3300" dirty="0" err="1">
                <a:solidFill>
                  <a:srgbClr val="000000"/>
                </a:solidFill>
                <a:latin typeface="Arial"/>
              </a:rPr>
              <a:t>ngang</a:t>
            </a:r>
            <a:r>
              <a:rPr lang="en-US" sz="3300" dirty="0">
                <a:solidFill>
                  <a:srgbClr val="000000"/>
                </a:solidFill>
                <a:latin typeface="Arial"/>
              </a:rPr>
              <a:t>, </a:t>
            </a:r>
            <a:r>
              <a:rPr lang="en-US" sz="3300" dirty="0" err="1">
                <a:solidFill>
                  <a:srgbClr val="000000"/>
                </a:solidFill>
                <a:latin typeface="Arial"/>
              </a:rPr>
              <a:t>dọc</a:t>
            </a:r>
            <a:r>
              <a:rPr lang="en-US" sz="3300" dirty="0">
                <a:solidFill>
                  <a:srgbClr val="000000"/>
                </a:solidFill>
                <a:latin typeface="Arial"/>
              </a:rPr>
              <a:t>, </a:t>
            </a:r>
            <a:r>
              <a:rPr lang="en-US" sz="3300" dirty="0" err="1">
                <a:solidFill>
                  <a:srgbClr val="000000"/>
                </a:solidFill>
                <a:latin typeface="Arial"/>
              </a:rPr>
              <a:t>hoặc</a:t>
            </a:r>
            <a:r>
              <a:rPr lang="en-US" sz="3300" dirty="0">
                <a:solidFill>
                  <a:srgbClr val="000000"/>
                </a:solidFill>
                <a:latin typeface="Arial"/>
              </a:rPr>
              <a:t> </a:t>
            </a:r>
            <a:r>
              <a:rPr lang="en-US" sz="3300" dirty="0" err="1">
                <a:solidFill>
                  <a:srgbClr val="000000"/>
                </a:solidFill>
                <a:latin typeface="Arial"/>
              </a:rPr>
              <a:t>chéo</a:t>
            </a:r>
            <a:r>
              <a:rPr lang="en-US" sz="3300" dirty="0">
                <a:solidFill>
                  <a:srgbClr val="000000"/>
                </a:solidFill>
                <a:latin typeface="Arial"/>
              </a:rPr>
              <a:t> </a:t>
            </a:r>
            <a:r>
              <a:rPr lang="en-US" sz="3300" dirty="0" err="1">
                <a:solidFill>
                  <a:srgbClr val="000000"/>
                </a:solidFill>
                <a:latin typeface="Arial"/>
              </a:rPr>
              <a:t>trên</a:t>
            </a:r>
            <a:r>
              <a:rPr lang="en-US" sz="3300" dirty="0">
                <a:solidFill>
                  <a:srgbClr val="000000"/>
                </a:solidFill>
                <a:latin typeface="Arial"/>
              </a:rPr>
              <a:t> </a:t>
            </a:r>
            <a:r>
              <a:rPr lang="en-US" sz="3300" dirty="0" err="1">
                <a:solidFill>
                  <a:srgbClr val="000000"/>
                </a:solidFill>
                <a:latin typeface="Arial"/>
              </a:rPr>
              <a:t>bảng</a:t>
            </a:r>
            <a:r>
              <a:rPr lang="en-US" sz="3300" dirty="0">
                <a:solidFill>
                  <a:srgbClr val="000000"/>
                </a:solidFill>
                <a:latin typeface="Arial"/>
              </a:rPr>
              <a:t>, </a:t>
            </a:r>
            <a:r>
              <a:rPr lang="en-US" sz="3300" dirty="0" err="1">
                <a:solidFill>
                  <a:srgbClr val="000000"/>
                </a:solidFill>
                <a:latin typeface="Arial"/>
              </a:rPr>
              <a:t>trước</a:t>
            </a:r>
            <a:r>
              <a:rPr lang="en-US" sz="3300" dirty="0">
                <a:solidFill>
                  <a:srgbClr val="000000"/>
                </a:solidFill>
                <a:latin typeface="Arial"/>
              </a:rPr>
              <a:t> </a:t>
            </a:r>
            <a:r>
              <a:rPr lang="en-US" sz="3300" dirty="0" err="1">
                <a:solidFill>
                  <a:srgbClr val="000000"/>
                </a:solidFill>
                <a:latin typeface="Arial"/>
              </a:rPr>
              <a:t>khi</a:t>
            </a:r>
            <a:r>
              <a:rPr lang="en-US" sz="3300" dirty="0">
                <a:solidFill>
                  <a:srgbClr val="000000"/>
                </a:solidFill>
                <a:latin typeface="Arial"/>
              </a:rPr>
              <a:t> </a:t>
            </a:r>
            <a:r>
              <a:rPr lang="en-US" sz="3300" dirty="0" err="1">
                <a:solidFill>
                  <a:srgbClr val="000000"/>
                </a:solidFill>
                <a:latin typeface="Arial"/>
              </a:rPr>
              <a:t>đối</a:t>
            </a:r>
            <a:r>
              <a:rPr lang="en-US" sz="3300" dirty="0">
                <a:solidFill>
                  <a:srgbClr val="000000"/>
                </a:solidFill>
                <a:latin typeface="Arial"/>
              </a:rPr>
              <a:t> </a:t>
            </a:r>
            <a:r>
              <a:rPr lang="en-US" sz="3300" dirty="0" err="1">
                <a:solidFill>
                  <a:srgbClr val="000000"/>
                </a:solidFill>
                <a:latin typeface="Arial"/>
              </a:rPr>
              <a:t>phương</a:t>
            </a:r>
            <a:r>
              <a:rPr lang="en-US" sz="3300" dirty="0">
                <a:solidFill>
                  <a:srgbClr val="000000"/>
                </a:solidFill>
                <a:latin typeface="Arial"/>
              </a:rPr>
              <a:t> </a:t>
            </a:r>
            <a:r>
              <a:rPr lang="en-US" sz="3300" dirty="0" err="1">
                <a:solidFill>
                  <a:srgbClr val="000000"/>
                </a:solidFill>
                <a:latin typeface="Arial"/>
              </a:rPr>
              <a:t>làm</a:t>
            </a:r>
            <a:r>
              <a:rPr lang="en-US" sz="3300" dirty="0">
                <a:solidFill>
                  <a:srgbClr val="000000"/>
                </a:solidFill>
                <a:latin typeface="Arial"/>
              </a:rPr>
              <a:t> </a:t>
            </a:r>
            <a:r>
              <a:rPr lang="en-US" sz="3300" dirty="0" err="1">
                <a:solidFill>
                  <a:srgbClr val="000000"/>
                </a:solidFill>
                <a:latin typeface="Arial"/>
              </a:rPr>
              <a:t>được</a:t>
            </a:r>
            <a:r>
              <a:rPr lang="en-US" sz="3300" dirty="0">
                <a:solidFill>
                  <a:srgbClr val="000000"/>
                </a:solidFill>
                <a:latin typeface="Arial"/>
              </a:rPr>
              <a:t> </a:t>
            </a:r>
            <a:r>
              <a:rPr lang="en-US" sz="3300" dirty="0" err="1">
                <a:solidFill>
                  <a:srgbClr val="000000"/>
                </a:solidFill>
                <a:latin typeface="Arial"/>
              </a:rPr>
              <a:t>điều</a:t>
            </a:r>
            <a:r>
              <a:rPr lang="en-US" sz="3300" dirty="0">
                <a:solidFill>
                  <a:srgbClr val="000000"/>
                </a:solidFill>
                <a:latin typeface="Arial"/>
              </a:rPr>
              <a:t> </a:t>
            </a:r>
            <a:r>
              <a:rPr lang="en-US" sz="3300" dirty="0" err="1">
                <a:solidFill>
                  <a:srgbClr val="000000"/>
                </a:solidFill>
                <a:latin typeface="Arial"/>
              </a:rPr>
              <a:t>đó</a:t>
            </a:r>
            <a:r>
              <a:rPr lang="en-US" sz="3300" dirty="0">
                <a:solidFill>
                  <a:srgbClr val="000000"/>
                </a:solidFill>
                <a:latin typeface="Arial"/>
              </a:rPr>
              <a:t>.</a:t>
            </a:r>
          </a:p>
        </p:txBody>
      </p:sp>
      <p:sp>
        <p:nvSpPr>
          <p:cNvPr id="8" name="TextBox 8"/>
          <p:cNvSpPr txBox="1"/>
          <p:nvPr/>
        </p:nvSpPr>
        <p:spPr>
          <a:xfrm>
            <a:off x="7407324" y="447891"/>
            <a:ext cx="2924949"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TỔNG QUAN</a:t>
            </a:r>
          </a:p>
        </p:txBody>
      </p:sp>
      <p:sp>
        <p:nvSpPr>
          <p:cNvPr id="9" name="TextBox 9"/>
          <p:cNvSpPr txBox="1"/>
          <p:nvPr/>
        </p:nvSpPr>
        <p:spPr>
          <a:xfrm>
            <a:off x="7636087" y="1925444"/>
            <a:ext cx="2467421" cy="6540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CỜ CARO</a:t>
            </a:r>
          </a:p>
        </p:txBody>
      </p:sp>
      <p:sp>
        <p:nvSpPr>
          <p:cNvPr id="10" name="TextBox 10"/>
          <p:cNvSpPr txBox="1"/>
          <p:nvPr/>
        </p:nvSpPr>
        <p:spPr>
          <a:xfrm>
            <a:off x="3806607" y="8601101"/>
            <a:ext cx="12366052" cy="561975"/>
          </a:xfrm>
          <a:prstGeom prst="rect">
            <a:avLst/>
          </a:prstGeom>
        </p:spPr>
        <p:txBody>
          <a:bodyPr lIns="0" tIns="0" rIns="0" bIns="0" rtlCol="0" anchor="t">
            <a:spAutoFit/>
          </a:bodyPr>
          <a:lstStyle/>
          <a:p>
            <a:pPr>
              <a:lnSpc>
                <a:spcPts val="3960"/>
              </a:lnSpc>
              <a:spcBef>
                <a:spcPct val="0"/>
              </a:spcBef>
            </a:pPr>
            <a:r>
              <a:rPr lang="en-US" sz="3300" dirty="0" err="1">
                <a:solidFill>
                  <a:srgbClr val="000000"/>
                </a:solidFill>
                <a:latin typeface="Arial Bold"/>
              </a:rPr>
              <a:t>Xây</a:t>
            </a:r>
            <a:r>
              <a:rPr lang="en-US" sz="3300" dirty="0">
                <a:solidFill>
                  <a:srgbClr val="000000"/>
                </a:solidFill>
                <a:latin typeface="Arial Bold"/>
              </a:rPr>
              <a:t> </a:t>
            </a:r>
            <a:r>
              <a:rPr lang="en-US" sz="3300" dirty="0" err="1">
                <a:solidFill>
                  <a:srgbClr val="000000"/>
                </a:solidFill>
                <a:latin typeface="Arial Bold"/>
              </a:rPr>
              <a:t>dựng</a:t>
            </a:r>
            <a:r>
              <a:rPr lang="en-US" sz="3300" dirty="0">
                <a:solidFill>
                  <a:srgbClr val="000000"/>
                </a:solidFill>
                <a:latin typeface="Arial Bold"/>
              </a:rPr>
              <a:t> </a:t>
            </a:r>
            <a:r>
              <a:rPr lang="en-US" sz="3300" dirty="0" err="1">
                <a:solidFill>
                  <a:srgbClr val="000000"/>
                </a:solidFill>
                <a:latin typeface="Arial Bold"/>
              </a:rPr>
              <a:t>bàn</a:t>
            </a:r>
            <a:r>
              <a:rPr lang="en-US" sz="3300" dirty="0">
                <a:solidFill>
                  <a:srgbClr val="000000"/>
                </a:solidFill>
                <a:latin typeface="Arial Bold"/>
              </a:rPr>
              <a:t> </a:t>
            </a:r>
            <a:r>
              <a:rPr lang="en-US" sz="3300" dirty="0" err="1">
                <a:solidFill>
                  <a:srgbClr val="000000"/>
                </a:solidFill>
                <a:latin typeface="Arial Bold"/>
              </a:rPr>
              <a:t>cờ</a:t>
            </a:r>
            <a:r>
              <a:rPr lang="en-US" sz="3300" dirty="0">
                <a:solidFill>
                  <a:srgbClr val="000000"/>
                </a:solidFill>
                <a:latin typeface="Arial Bold"/>
              </a:rPr>
              <a:t> 9x9. </a:t>
            </a:r>
            <a:r>
              <a:rPr lang="en-US" sz="3300" dirty="0" err="1">
                <a:solidFill>
                  <a:srgbClr val="000000"/>
                </a:solidFill>
                <a:latin typeface="Arial Bold"/>
              </a:rPr>
              <a:t>Dựa</a:t>
            </a:r>
            <a:r>
              <a:rPr lang="en-US" sz="3300" dirty="0">
                <a:solidFill>
                  <a:srgbClr val="000000"/>
                </a:solidFill>
                <a:latin typeface="Arial Bold"/>
              </a:rPr>
              <a:t> </a:t>
            </a:r>
            <a:r>
              <a:rPr lang="en-US" sz="3300" dirty="0" err="1">
                <a:solidFill>
                  <a:srgbClr val="000000"/>
                </a:solidFill>
                <a:latin typeface="Arial Bold"/>
              </a:rPr>
              <a:t>theo</a:t>
            </a:r>
            <a:r>
              <a:rPr lang="en-US" sz="3300" dirty="0">
                <a:solidFill>
                  <a:srgbClr val="000000"/>
                </a:solidFill>
                <a:latin typeface="Arial Bold"/>
              </a:rPr>
              <a:t> </a:t>
            </a:r>
            <a:r>
              <a:rPr lang="en-US" sz="3300" dirty="0" err="1">
                <a:solidFill>
                  <a:srgbClr val="000000"/>
                </a:solidFill>
                <a:latin typeface="Arial Bold"/>
              </a:rPr>
              <a:t>thuật</a:t>
            </a:r>
            <a:r>
              <a:rPr lang="en-US" sz="3300" dirty="0">
                <a:solidFill>
                  <a:srgbClr val="000000"/>
                </a:solidFill>
                <a:latin typeface="Arial Bold"/>
              </a:rPr>
              <a:t> </a:t>
            </a:r>
            <a:r>
              <a:rPr lang="en-US" sz="3300" dirty="0" err="1">
                <a:solidFill>
                  <a:srgbClr val="000000"/>
                </a:solidFill>
                <a:latin typeface="Arial Bold"/>
              </a:rPr>
              <a:t>toán</a:t>
            </a:r>
            <a:r>
              <a:rPr lang="en-US" sz="3300" dirty="0">
                <a:solidFill>
                  <a:srgbClr val="000000"/>
                </a:solidFill>
                <a:latin typeface="Arial Bold"/>
              </a:rPr>
              <a:t> </a:t>
            </a:r>
            <a:r>
              <a:rPr lang="en-US" sz="3300" dirty="0" err="1">
                <a:solidFill>
                  <a:srgbClr val="000000"/>
                </a:solidFill>
                <a:latin typeface="Arial Bold"/>
              </a:rPr>
              <a:t>của</a:t>
            </a:r>
            <a:r>
              <a:rPr lang="en-US" sz="3300" dirty="0">
                <a:solidFill>
                  <a:srgbClr val="000000"/>
                </a:solidFill>
                <a:latin typeface="Arial Bold"/>
              </a:rPr>
              <a:t> AlphaGo Zero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 b="21"/>
          <a:stretch>
            <a:fillRect/>
          </a:stretch>
        </p:blipFill>
        <p:spPr>
          <a:xfrm>
            <a:off x="16300106" y="0"/>
            <a:ext cx="1987894" cy="1848741"/>
          </a:xfrm>
          <a:prstGeom prst="rect">
            <a:avLst/>
          </a:prstGeom>
        </p:spPr>
      </p:pic>
      <p:sp>
        <p:nvSpPr>
          <p:cNvPr id="3" name="TextBox 3"/>
          <p:cNvSpPr txBox="1"/>
          <p:nvPr/>
        </p:nvSpPr>
        <p:spPr>
          <a:xfrm>
            <a:off x="6912531" y="695325"/>
            <a:ext cx="4822269"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XÂY DỰNG BÀI TOÁN</a:t>
            </a:r>
          </a:p>
        </p:txBody>
      </p:sp>
      <p:sp>
        <p:nvSpPr>
          <p:cNvPr id="4" name="TextBox 4"/>
          <p:cNvSpPr txBox="1"/>
          <p:nvPr/>
        </p:nvSpPr>
        <p:spPr>
          <a:xfrm>
            <a:off x="2574866" y="4579944"/>
            <a:ext cx="13138268" cy="1552575"/>
          </a:xfrm>
          <a:prstGeom prst="rect">
            <a:avLst/>
          </a:prstGeom>
        </p:spPr>
        <p:txBody>
          <a:bodyPr lIns="0" tIns="0" rIns="0" bIns="0" rtlCol="0" anchor="t">
            <a:spAutoFit/>
          </a:bodyPr>
          <a:lstStyle/>
          <a:p>
            <a:pPr>
              <a:lnSpc>
                <a:spcPts val="3960"/>
              </a:lnSpc>
              <a:spcBef>
                <a:spcPct val="0"/>
              </a:spcBef>
            </a:pPr>
            <a:r>
              <a:rPr lang="en-US" sz="3300">
                <a:solidFill>
                  <a:srgbClr val="000000"/>
                </a:solidFill>
                <a:latin typeface="Arial Bold"/>
              </a:rPr>
              <a:t>State:</a:t>
            </a:r>
            <a:r>
              <a:rPr lang="en-US" sz="3300">
                <a:solidFill>
                  <a:srgbClr val="000000"/>
                </a:solidFill>
                <a:latin typeface="Arial"/>
              </a:rPr>
              <a:t> Sau mỗi action được agent đưa ra thì environment trả về một state. Agent sẽ dựa vào state đó để quan sát và đưa ra hành động tiếp theo.</a:t>
            </a:r>
          </a:p>
        </p:txBody>
      </p:sp>
      <p:sp>
        <p:nvSpPr>
          <p:cNvPr id="5" name="TextBox 5"/>
          <p:cNvSpPr txBox="1"/>
          <p:nvPr/>
        </p:nvSpPr>
        <p:spPr>
          <a:xfrm>
            <a:off x="2574866" y="6465894"/>
            <a:ext cx="13138268" cy="1057275"/>
          </a:xfrm>
          <a:prstGeom prst="rect">
            <a:avLst/>
          </a:prstGeom>
        </p:spPr>
        <p:txBody>
          <a:bodyPr lIns="0" tIns="0" rIns="0" bIns="0" rtlCol="0" anchor="t">
            <a:spAutoFit/>
          </a:bodyPr>
          <a:lstStyle/>
          <a:p>
            <a:pPr>
              <a:lnSpc>
                <a:spcPts val="3960"/>
              </a:lnSpc>
              <a:spcBef>
                <a:spcPct val="0"/>
              </a:spcBef>
            </a:pPr>
            <a:r>
              <a:rPr lang="en-US" sz="3300">
                <a:solidFill>
                  <a:srgbClr val="000000"/>
                </a:solidFill>
                <a:latin typeface="Arial Bold"/>
              </a:rPr>
              <a:t>Action:</a:t>
            </a:r>
            <a:r>
              <a:rPr lang="en-US" sz="3300">
                <a:solidFill>
                  <a:srgbClr val="000000"/>
                </a:solidFill>
                <a:latin typeface="Arial"/>
              </a:rPr>
              <a:t> Mỗi ô trong bàn cờ sẽ tương ứng với 1 action. Với những ô đã được đánh thì action đó coi như không hợp lệ và được bỏ qua</a:t>
            </a:r>
          </a:p>
        </p:txBody>
      </p:sp>
      <p:sp>
        <p:nvSpPr>
          <p:cNvPr id="6" name="TextBox 6"/>
          <p:cNvSpPr txBox="1"/>
          <p:nvPr/>
        </p:nvSpPr>
        <p:spPr>
          <a:xfrm>
            <a:off x="2574866" y="2697156"/>
            <a:ext cx="13138268" cy="1552575"/>
          </a:xfrm>
          <a:prstGeom prst="rect">
            <a:avLst/>
          </a:prstGeom>
        </p:spPr>
        <p:txBody>
          <a:bodyPr lIns="0" tIns="0" rIns="0" bIns="0" rtlCol="0" anchor="t">
            <a:spAutoFit/>
          </a:bodyPr>
          <a:lstStyle/>
          <a:p>
            <a:pPr>
              <a:lnSpc>
                <a:spcPts val="3960"/>
              </a:lnSpc>
              <a:spcBef>
                <a:spcPct val="0"/>
              </a:spcBef>
            </a:pPr>
            <a:r>
              <a:rPr lang="en-US" sz="3300">
                <a:solidFill>
                  <a:srgbClr val="000000"/>
                </a:solidFill>
                <a:latin typeface="Arial Bold"/>
              </a:rPr>
              <a:t>Agent:</a:t>
            </a:r>
            <a:r>
              <a:rPr lang="en-US" sz="3300">
                <a:solidFill>
                  <a:srgbClr val="000000"/>
                </a:solidFill>
                <a:latin typeface="Arial"/>
              </a:rPr>
              <a:t> Đối với game cờ caro, agent chính là player. Player có nhiệm vụ thắng ván đấu. Người chơi thắng khi tạo được dãy liên tiếp 5 ô theo 1 trong các chiều sau chiều dọc, chiều ngang, đường chéo.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 b="21"/>
          <a:stretch>
            <a:fillRect/>
          </a:stretch>
        </p:blipFill>
        <p:spPr>
          <a:xfrm>
            <a:off x="16300106" y="0"/>
            <a:ext cx="1987894" cy="1848741"/>
          </a:xfrm>
          <a:prstGeom prst="rect">
            <a:avLst/>
          </a:prstGeom>
        </p:spPr>
      </p:pic>
      <p:sp>
        <p:nvSpPr>
          <p:cNvPr id="3" name="Freeform 3"/>
          <p:cNvSpPr/>
          <p:nvPr/>
        </p:nvSpPr>
        <p:spPr>
          <a:xfrm>
            <a:off x="3906193" y="2211142"/>
            <a:ext cx="10475615" cy="4725931"/>
          </a:xfrm>
          <a:custGeom>
            <a:avLst/>
            <a:gdLst/>
            <a:ahLst/>
            <a:cxnLst/>
            <a:rect l="l" t="t" r="r" b="b"/>
            <a:pathLst>
              <a:path w="10475615" h="4725931">
                <a:moveTo>
                  <a:pt x="0" y="0"/>
                </a:moveTo>
                <a:lnTo>
                  <a:pt x="10475614" y="0"/>
                </a:lnTo>
                <a:lnTo>
                  <a:pt x="10475614" y="4725931"/>
                </a:lnTo>
                <a:lnTo>
                  <a:pt x="0" y="4725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3906193" y="7794323"/>
            <a:ext cx="2496737" cy="2255634"/>
            <a:chOff x="0" y="0"/>
            <a:chExt cx="657577" cy="594076"/>
          </a:xfrm>
        </p:grpSpPr>
        <p:sp>
          <p:nvSpPr>
            <p:cNvPr id="5" name="Freeform 5"/>
            <p:cNvSpPr/>
            <p:nvPr/>
          </p:nvSpPr>
          <p:spPr>
            <a:xfrm>
              <a:off x="0" y="0"/>
              <a:ext cx="657577" cy="594076"/>
            </a:xfrm>
            <a:custGeom>
              <a:avLst/>
              <a:gdLst/>
              <a:ahLst/>
              <a:cxnLst/>
              <a:rect l="l" t="t" r="r" b="b"/>
              <a:pathLst>
                <a:path w="657577" h="594076">
                  <a:moveTo>
                    <a:pt x="158142" y="0"/>
                  </a:moveTo>
                  <a:lnTo>
                    <a:pt x="499435" y="0"/>
                  </a:lnTo>
                  <a:cubicBezTo>
                    <a:pt x="541377" y="0"/>
                    <a:pt x="581601" y="16661"/>
                    <a:pt x="611258" y="46319"/>
                  </a:cubicBezTo>
                  <a:cubicBezTo>
                    <a:pt x="640916" y="75976"/>
                    <a:pt x="657577" y="116200"/>
                    <a:pt x="657577" y="158142"/>
                  </a:cubicBezTo>
                  <a:lnTo>
                    <a:pt x="657577" y="435935"/>
                  </a:lnTo>
                  <a:cubicBezTo>
                    <a:pt x="657577" y="477877"/>
                    <a:pt x="640916" y="518101"/>
                    <a:pt x="611258" y="547758"/>
                  </a:cubicBezTo>
                  <a:cubicBezTo>
                    <a:pt x="581601" y="577415"/>
                    <a:pt x="541377" y="594076"/>
                    <a:pt x="499435" y="594076"/>
                  </a:cubicBezTo>
                  <a:lnTo>
                    <a:pt x="158142" y="594076"/>
                  </a:lnTo>
                  <a:cubicBezTo>
                    <a:pt x="116200" y="594076"/>
                    <a:pt x="75976" y="577415"/>
                    <a:pt x="46319" y="547758"/>
                  </a:cubicBezTo>
                  <a:cubicBezTo>
                    <a:pt x="16661" y="518101"/>
                    <a:pt x="0" y="477877"/>
                    <a:pt x="0" y="435935"/>
                  </a:cubicBezTo>
                  <a:lnTo>
                    <a:pt x="0" y="158142"/>
                  </a:lnTo>
                  <a:cubicBezTo>
                    <a:pt x="0" y="116200"/>
                    <a:pt x="16661" y="75976"/>
                    <a:pt x="46319" y="46319"/>
                  </a:cubicBezTo>
                  <a:cubicBezTo>
                    <a:pt x="75976" y="16661"/>
                    <a:pt x="116200" y="0"/>
                    <a:pt x="158142" y="0"/>
                  </a:cubicBezTo>
                  <a:close/>
                </a:path>
              </a:pathLst>
            </a:custGeom>
            <a:solidFill>
              <a:srgbClr val="FFFFFF"/>
            </a:solidFill>
            <a:ln w="95250" cap="rnd">
              <a:solidFill>
                <a:srgbClr val="D9BF98"/>
              </a:solidFill>
              <a:prstDash val="solid"/>
              <a:round/>
            </a:ln>
          </p:spPr>
          <p:txBody>
            <a:bodyPr/>
            <a:lstStyle/>
            <a:p>
              <a:endParaRPr lang="en-GB"/>
            </a:p>
          </p:txBody>
        </p:sp>
        <p:sp>
          <p:nvSpPr>
            <p:cNvPr id="6" name="TextBox 6"/>
            <p:cNvSpPr txBox="1"/>
            <p:nvPr/>
          </p:nvSpPr>
          <p:spPr>
            <a:xfrm>
              <a:off x="0" y="-76200"/>
              <a:ext cx="657577" cy="670276"/>
            </a:xfrm>
            <a:prstGeom prst="rect">
              <a:avLst/>
            </a:prstGeom>
          </p:spPr>
          <p:txBody>
            <a:bodyPr lIns="50800" tIns="50800" rIns="50800" bIns="50800" rtlCol="0" anchor="ctr"/>
            <a:lstStyle/>
            <a:p>
              <a:pPr algn="ctr">
                <a:lnSpc>
                  <a:spcPts val="2897"/>
                </a:lnSpc>
              </a:pPr>
              <a:r>
                <a:rPr lang="en-US" sz="2100" spc="205" dirty="0">
                  <a:solidFill>
                    <a:srgbClr val="000000"/>
                  </a:solidFill>
                  <a:latin typeface="Arial"/>
                </a:rPr>
                <a:t>GAME STATE</a:t>
              </a:r>
            </a:p>
          </p:txBody>
        </p:sp>
      </p:grpSp>
      <p:sp>
        <p:nvSpPr>
          <p:cNvPr id="7" name="TextBox 7"/>
          <p:cNvSpPr txBox="1"/>
          <p:nvPr/>
        </p:nvSpPr>
        <p:spPr>
          <a:xfrm>
            <a:off x="6732865" y="597357"/>
            <a:ext cx="4822269" cy="6540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XÂY DỰNG BÀI TOÁN</a:t>
            </a:r>
          </a:p>
        </p:txBody>
      </p:sp>
      <p:sp>
        <p:nvSpPr>
          <p:cNvPr id="8" name="TextBox 8"/>
          <p:cNvSpPr txBox="1"/>
          <p:nvPr/>
        </p:nvSpPr>
        <p:spPr>
          <a:xfrm>
            <a:off x="1821216" y="1782066"/>
            <a:ext cx="1746885" cy="561975"/>
          </a:xfrm>
          <a:prstGeom prst="rect">
            <a:avLst/>
          </a:prstGeom>
        </p:spPr>
        <p:txBody>
          <a:bodyPr lIns="0" tIns="0" rIns="0" bIns="0" rtlCol="0" anchor="t">
            <a:spAutoFit/>
          </a:bodyPr>
          <a:lstStyle/>
          <a:p>
            <a:pPr algn="ctr">
              <a:lnSpc>
                <a:spcPts val="3960"/>
              </a:lnSpc>
              <a:spcBef>
                <a:spcPct val="0"/>
              </a:spcBef>
            </a:pPr>
            <a:r>
              <a:rPr lang="en-US" sz="3300">
                <a:solidFill>
                  <a:srgbClr val="000000"/>
                </a:solidFill>
                <a:latin typeface="Arial Bold"/>
              </a:rPr>
              <a:t>Self-play</a:t>
            </a:r>
          </a:p>
        </p:txBody>
      </p:sp>
      <p:sp>
        <p:nvSpPr>
          <p:cNvPr id="9" name="TextBox 9"/>
          <p:cNvSpPr txBox="1"/>
          <p:nvPr/>
        </p:nvSpPr>
        <p:spPr>
          <a:xfrm>
            <a:off x="4527763" y="3021532"/>
            <a:ext cx="9393977" cy="3038475"/>
          </a:xfrm>
          <a:prstGeom prst="rect">
            <a:avLst/>
          </a:prstGeom>
        </p:spPr>
        <p:txBody>
          <a:bodyPr lIns="0" tIns="0" rIns="0" bIns="0" rtlCol="0" anchor="t">
            <a:spAutoFit/>
          </a:bodyPr>
          <a:lstStyle/>
          <a:p>
            <a:pPr algn="ctr">
              <a:lnSpc>
                <a:spcPts val="3960"/>
              </a:lnSpc>
              <a:spcBef>
                <a:spcPct val="0"/>
              </a:spcBef>
            </a:pPr>
            <a:r>
              <a:rPr lang="en-US" sz="3300">
                <a:solidFill>
                  <a:srgbClr val="000000"/>
                </a:solidFill>
                <a:latin typeface="Arial"/>
              </a:rPr>
              <a:t>AGZ tự chơi với chính nó để thu thập dữ liệu trận đấu, phục vụ training mạng học sâu. Ở những ván cờ đầu tiên, AGZ chơi rất "ngây thơ" vì output mạng học sâu lúc này (cả value và policy) chỉ là những giá trị random. Tại những giá trị sau sử dụng MCTS để chọn nước đi.</a:t>
            </a:r>
          </a:p>
        </p:txBody>
      </p:sp>
      <p:grpSp>
        <p:nvGrpSpPr>
          <p:cNvPr id="10" name="Group 10"/>
          <p:cNvGrpSpPr/>
          <p:nvPr/>
        </p:nvGrpSpPr>
        <p:grpSpPr>
          <a:xfrm>
            <a:off x="7869227" y="7794323"/>
            <a:ext cx="2711051" cy="2255634"/>
            <a:chOff x="0" y="0"/>
            <a:chExt cx="714022" cy="594076"/>
          </a:xfrm>
        </p:grpSpPr>
        <p:sp>
          <p:nvSpPr>
            <p:cNvPr id="11" name="Freeform 11"/>
            <p:cNvSpPr/>
            <p:nvPr/>
          </p:nvSpPr>
          <p:spPr>
            <a:xfrm>
              <a:off x="0" y="0"/>
              <a:ext cx="714022" cy="594076"/>
            </a:xfrm>
            <a:custGeom>
              <a:avLst/>
              <a:gdLst/>
              <a:ahLst/>
              <a:cxnLst/>
              <a:rect l="l" t="t" r="r" b="b"/>
              <a:pathLst>
                <a:path w="714022" h="594076">
                  <a:moveTo>
                    <a:pt x="145640" y="0"/>
                  </a:moveTo>
                  <a:lnTo>
                    <a:pt x="568381" y="0"/>
                  </a:lnTo>
                  <a:cubicBezTo>
                    <a:pt x="607008" y="0"/>
                    <a:pt x="644052" y="15344"/>
                    <a:pt x="671365" y="42657"/>
                  </a:cubicBezTo>
                  <a:cubicBezTo>
                    <a:pt x="698677" y="69970"/>
                    <a:pt x="714022" y="107014"/>
                    <a:pt x="714022" y="145640"/>
                  </a:cubicBezTo>
                  <a:lnTo>
                    <a:pt x="714022" y="448436"/>
                  </a:lnTo>
                  <a:cubicBezTo>
                    <a:pt x="714022" y="528871"/>
                    <a:pt x="648816" y="594076"/>
                    <a:pt x="568381" y="594076"/>
                  </a:cubicBezTo>
                  <a:lnTo>
                    <a:pt x="145640" y="594076"/>
                  </a:lnTo>
                  <a:cubicBezTo>
                    <a:pt x="107014" y="594076"/>
                    <a:pt x="69970" y="578732"/>
                    <a:pt x="42657" y="551419"/>
                  </a:cubicBezTo>
                  <a:cubicBezTo>
                    <a:pt x="15344" y="524107"/>
                    <a:pt x="0" y="487062"/>
                    <a:pt x="0" y="448436"/>
                  </a:cubicBezTo>
                  <a:lnTo>
                    <a:pt x="0" y="145640"/>
                  </a:lnTo>
                  <a:cubicBezTo>
                    <a:pt x="0" y="107014"/>
                    <a:pt x="15344" y="69970"/>
                    <a:pt x="42657" y="42657"/>
                  </a:cubicBezTo>
                  <a:cubicBezTo>
                    <a:pt x="69970" y="15344"/>
                    <a:pt x="107014" y="0"/>
                    <a:pt x="145640" y="0"/>
                  </a:cubicBezTo>
                  <a:close/>
                </a:path>
              </a:pathLst>
            </a:custGeom>
            <a:solidFill>
              <a:srgbClr val="FFFFFF"/>
            </a:solidFill>
            <a:ln w="95250" cap="rnd">
              <a:solidFill>
                <a:srgbClr val="D9BF98"/>
              </a:solidFill>
              <a:prstDash val="solid"/>
              <a:round/>
            </a:ln>
          </p:spPr>
          <p:txBody>
            <a:bodyPr/>
            <a:lstStyle/>
            <a:p>
              <a:endParaRPr lang="en-GB"/>
            </a:p>
          </p:txBody>
        </p:sp>
        <p:sp>
          <p:nvSpPr>
            <p:cNvPr id="12" name="TextBox 12"/>
            <p:cNvSpPr txBox="1"/>
            <p:nvPr/>
          </p:nvSpPr>
          <p:spPr>
            <a:xfrm>
              <a:off x="0" y="-76200"/>
              <a:ext cx="714022" cy="670276"/>
            </a:xfrm>
            <a:prstGeom prst="rect">
              <a:avLst/>
            </a:prstGeom>
          </p:spPr>
          <p:txBody>
            <a:bodyPr lIns="50800" tIns="50800" rIns="50800" bIns="50800" rtlCol="0" anchor="ctr"/>
            <a:lstStyle/>
            <a:p>
              <a:pPr algn="ctr">
                <a:lnSpc>
                  <a:spcPts val="2897"/>
                </a:lnSpc>
              </a:pPr>
              <a:r>
                <a:rPr lang="en-US" sz="2100" spc="205" dirty="0">
                  <a:solidFill>
                    <a:srgbClr val="000000"/>
                  </a:solidFill>
                  <a:latin typeface="Arial"/>
                </a:rPr>
                <a:t>ACTION PROBABILITIES</a:t>
              </a:r>
            </a:p>
          </p:txBody>
        </p:sp>
      </p:grpSp>
      <p:grpSp>
        <p:nvGrpSpPr>
          <p:cNvPr id="13" name="Group 13"/>
          <p:cNvGrpSpPr/>
          <p:nvPr/>
        </p:nvGrpSpPr>
        <p:grpSpPr>
          <a:xfrm>
            <a:off x="11885070" y="7794323"/>
            <a:ext cx="2496737" cy="2255634"/>
            <a:chOff x="0" y="0"/>
            <a:chExt cx="657577" cy="594076"/>
          </a:xfrm>
        </p:grpSpPr>
        <p:sp>
          <p:nvSpPr>
            <p:cNvPr id="14" name="Freeform 14"/>
            <p:cNvSpPr/>
            <p:nvPr/>
          </p:nvSpPr>
          <p:spPr>
            <a:xfrm>
              <a:off x="0" y="0"/>
              <a:ext cx="657577" cy="594076"/>
            </a:xfrm>
            <a:custGeom>
              <a:avLst/>
              <a:gdLst/>
              <a:ahLst/>
              <a:cxnLst/>
              <a:rect l="l" t="t" r="r" b="b"/>
              <a:pathLst>
                <a:path w="657577" h="594076">
                  <a:moveTo>
                    <a:pt x="158142" y="0"/>
                  </a:moveTo>
                  <a:lnTo>
                    <a:pt x="499435" y="0"/>
                  </a:lnTo>
                  <a:cubicBezTo>
                    <a:pt x="541377" y="0"/>
                    <a:pt x="581601" y="16661"/>
                    <a:pt x="611258" y="46319"/>
                  </a:cubicBezTo>
                  <a:cubicBezTo>
                    <a:pt x="640916" y="75976"/>
                    <a:pt x="657577" y="116200"/>
                    <a:pt x="657577" y="158142"/>
                  </a:cubicBezTo>
                  <a:lnTo>
                    <a:pt x="657577" y="435935"/>
                  </a:lnTo>
                  <a:cubicBezTo>
                    <a:pt x="657577" y="477877"/>
                    <a:pt x="640916" y="518101"/>
                    <a:pt x="611258" y="547758"/>
                  </a:cubicBezTo>
                  <a:cubicBezTo>
                    <a:pt x="581601" y="577415"/>
                    <a:pt x="541377" y="594076"/>
                    <a:pt x="499435" y="594076"/>
                  </a:cubicBezTo>
                  <a:lnTo>
                    <a:pt x="158142" y="594076"/>
                  </a:lnTo>
                  <a:cubicBezTo>
                    <a:pt x="116200" y="594076"/>
                    <a:pt x="75976" y="577415"/>
                    <a:pt x="46319" y="547758"/>
                  </a:cubicBezTo>
                  <a:cubicBezTo>
                    <a:pt x="16661" y="518101"/>
                    <a:pt x="0" y="477877"/>
                    <a:pt x="0" y="435935"/>
                  </a:cubicBezTo>
                  <a:lnTo>
                    <a:pt x="0" y="158142"/>
                  </a:lnTo>
                  <a:cubicBezTo>
                    <a:pt x="0" y="116200"/>
                    <a:pt x="16661" y="75976"/>
                    <a:pt x="46319" y="46319"/>
                  </a:cubicBezTo>
                  <a:cubicBezTo>
                    <a:pt x="75976" y="16661"/>
                    <a:pt x="116200" y="0"/>
                    <a:pt x="158142" y="0"/>
                  </a:cubicBezTo>
                  <a:close/>
                </a:path>
              </a:pathLst>
            </a:custGeom>
            <a:solidFill>
              <a:srgbClr val="FFFFFF"/>
            </a:solidFill>
            <a:ln w="95250" cap="rnd">
              <a:solidFill>
                <a:srgbClr val="D9BF98"/>
              </a:solidFill>
              <a:prstDash val="solid"/>
              <a:round/>
            </a:ln>
          </p:spPr>
          <p:txBody>
            <a:bodyPr/>
            <a:lstStyle/>
            <a:p>
              <a:endParaRPr lang="en-GB"/>
            </a:p>
          </p:txBody>
        </p:sp>
        <p:sp>
          <p:nvSpPr>
            <p:cNvPr id="15" name="TextBox 15"/>
            <p:cNvSpPr txBox="1"/>
            <p:nvPr/>
          </p:nvSpPr>
          <p:spPr>
            <a:xfrm>
              <a:off x="0" y="-76200"/>
              <a:ext cx="657577" cy="670276"/>
            </a:xfrm>
            <a:prstGeom prst="rect">
              <a:avLst/>
            </a:prstGeom>
          </p:spPr>
          <p:txBody>
            <a:bodyPr lIns="50800" tIns="50800" rIns="50800" bIns="50800" rtlCol="0" anchor="ctr"/>
            <a:lstStyle/>
            <a:p>
              <a:pPr algn="ctr">
                <a:lnSpc>
                  <a:spcPts val="2897"/>
                </a:lnSpc>
              </a:pPr>
              <a:r>
                <a:rPr lang="en-US" sz="2100" spc="205">
                  <a:solidFill>
                    <a:srgbClr val="000000"/>
                  </a:solidFill>
                  <a:latin typeface="Arial"/>
                </a:rPr>
                <a:t>THE WINNER</a:t>
              </a:r>
            </a:p>
          </p:txBody>
        </p:sp>
      </p:grpSp>
      <p:sp>
        <p:nvSpPr>
          <p:cNvPr id="16" name="TextBox 16"/>
          <p:cNvSpPr txBox="1"/>
          <p:nvPr/>
        </p:nvSpPr>
        <p:spPr>
          <a:xfrm>
            <a:off x="8563253" y="7135059"/>
            <a:ext cx="1322995" cy="481094"/>
          </a:xfrm>
          <a:prstGeom prst="rect">
            <a:avLst/>
          </a:prstGeom>
        </p:spPr>
        <p:txBody>
          <a:bodyPr wrap="square" lIns="0" tIns="0" rIns="0" bIns="0" rtlCol="0" anchor="t">
            <a:spAutoFit/>
          </a:bodyPr>
          <a:lstStyle/>
          <a:p>
            <a:pPr algn="ctr">
              <a:lnSpc>
                <a:spcPts val="3960"/>
              </a:lnSpc>
              <a:spcBef>
                <a:spcPct val="0"/>
              </a:spcBef>
            </a:pPr>
            <a:r>
              <a:rPr lang="en-US" sz="3300">
                <a:solidFill>
                  <a:srgbClr val="000000"/>
                </a:solidFill>
                <a:latin typeface="Arial Bold"/>
              </a:rPr>
              <a:t>Save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 b="21"/>
          <a:stretch>
            <a:fillRect/>
          </a:stretch>
        </p:blipFill>
        <p:spPr>
          <a:xfrm>
            <a:off x="16300106" y="0"/>
            <a:ext cx="1987894" cy="1848741"/>
          </a:xfrm>
          <a:prstGeom prst="rect">
            <a:avLst/>
          </a:prstGeom>
        </p:spPr>
      </p:pic>
      <p:grpSp>
        <p:nvGrpSpPr>
          <p:cNvPr id="3" name="Group 3"/>
          <p:cNvGrpSpPr/>
          <p:nvPr/>
        </p:nvGrpSpPr>
        <p:grpSpPr>
          <a:xfrm>
            <a:off x="626483" y="5143500"/>
            <a:ext cx="2435947" cy="2486070"/>
            <a:chOff x="0" y="0"/>
            <a:chExt cx="685799" cy="699910"/>
          </a:xfrm>
        </p:grpSpPr>
        <p:sp>
          <p:nvSpPr>
            <p:cNvPr id="4" name="Freeform 4"/>
            <p:cNvSpPr/>
            <p:nvPr/>
          </p:nvSpPr>
          <p:spPr>
            <a:xfrm>
              <a:off x="0" y="0"/>
              <a:ext cx="685799" cy="699910"/>
            </a:xfrm>
            <a:custGeom>
              <a:avLst/>
              <a:gdLst/>
              <a:ahLst/>
              <a:cxnLst/>
              <a:rect l="l" t="t" r="r" b="b"/>
              <a:pathLst>
                <a:path w="685799" h="699910">
                  <a:moveTo>
                    <a:pt x="162088" y="0"/>
                  </a:moveTo>
                  <a:lnTo>
                    <a:pt x="523711" y="0"/>
                  </a:lnTo>
                  <a:cubicBezTo>
                    <a:pt x="613230" y="0"/>
                    <a:pt x="685799" y="72569"/>
                    <a:pt x="685799" y="162088"/>
                  </a:cubicBezTo>
                  <a:lnTo>
                    <a:pt x="685799" y="537822"/>
                  </a:lnTo>
                  <a:cubicBezTo>
                    <a:pt x="685799" y="627341"/>
                    <a:pt x="613230" y="699910"/>
                    <a:pt x="523711" y="699910"/>
                  </a:cubicBezTo>
                  <a:lnTo>
                    <a:pt x="162088" y="699910"/>
                  </a:lnTo>
                  <a:cubicBezTo>
                    <a:pt x="72569" y="699910"/>
                    <a:pt x="0" y="627341"/>
                    <a:pt x="0" y="537822"/>
                  </a:cubicBezTo>
                  <a:lnTo>
                    <a:pt x="0" y="162088"/>
                  </a:lnTo>
                  <a:cubicBezTo>
                    <a:pt x="0" y="72569"/>
                    <a:pt x="72569" y="0"/>
                    <a:pt x="162088" y="0"/>
                  </a:cubicBezTo>
                  <a:close/>
                </a:path>
              </a:pathLst>
            </a:custGeom>
            <a:solidFill>
              <a:srgbClr val="FFFFFF"/>
            </a:solidFill>
            <a:ln w="95250" cap="rnd">
              <a:gradFill>
                <a:gsLst>
                  <a:gs pos="0">
                    <a:srgbClr val="8C52FF">
                      <a:alpha val="100000"/>
                    </a:srgbClr>
                  </a:gs>
                  <a:gs pos="100000">
                    <a:srgbClr val="FF914D">
                      <a:alpha val="100000"/>
                    </a:srgbClr>
                  </a:gs>
                </a:gsLst>
                <a:lin ang="0"/>
              </a:gradFill>
              <a:prstDash val="solid"/>
              <a:round/>
            </a:ln>
          </p:spPr>
          <p:txBody>
            <a:bodyPr/>
            <a:lstStyle/>
            <a:p>
              <a:endParaRPr lang="en-GB"/>
            </a:p>
          </p:txBody>
        </p:sp>
        <p:sp>
          <p:nvSpPr>
            <p:cNvPr id="5" name="TextBox 5"/>
            <p:cNvSpPr txBox="1"/>
            <p:nvPr/>
          </p:nvSpPr>
          <p:spPr>
            <a:xfrm>
              <a:off x="0" y="-85725"/>
              <a:ext cx="685799" cy="785635"/>
            </a:xfrm>
            <a:prstGeom prst="rect">
              <a:avLst/>
            </a:prstGeom>
          </p:spPr>
          <p:txBody>
            <a:bodyPr lIns="50800" tIns="50800" rIns="50800" bIns="50800" rtlCol="0" anchor="ctr"/>
            <a:lstStyle/>
            <a:p>
              <a:pPr algn="ctr">
                <a:lnSpc>
                  <a:spcPts val="3035"/>
                </a:lnSpc>
              </a:pPr>
              <a:r>
                <a:rPr lang="en-US" sz="2199" dirty="0">
                  <a:solidFill>
                    <a:srgbClr val="000000"/>
                  </a:solidFill>
                  <a:latin typeface="Arial"/>
                </a:rPr>
                <a:t> GAME STATE LÀM INPUT CHO MẠNG</a:t>
              </a:r>
            </a:p>
          </p:txBody>
        </p:sp>
      </p:grpSp>
      <p:grpSp>
        <p:nvGrpSpPr>
          <p:cNvPr id="6" name="Group 6"/>
          <p:cNvGrpSpPr/>
          <p:nvPr/>
        </p:nvGrpSpPr>
        <p:grpSpPr>
          <a:xfrm>
            <a:off x="4013094" y="5143500"/>
            <a:ext cx="2511131" cy="2486070"/>
            <a:chOff x="0" y="0"/>
            <a:chExt cx="706966" cy="699910"/>
          </a:xfrm>
        </p:grpSpPr>
        <p:sp>
          <p:nvSpPr>
            <p:cNvPr id="7" name="Freeform 7"/>
            <p:cNvSpPr/>
            <p:nvPr/>
          </p:nvSpPr>
          <p:spPr>
            <a:xfrm>
              <a:off x="0" y="0"/>
              <a:ext cx="706966" cy="699910"/>
            </a:xfrm>
            <a:custGeom>
              <a:avLst/>
              <a:gdLst/>
              <a:ahLst/>
              <a:cxnLst/>
              <a:rect l="l" t="t" r="r" b="b"/>
              <a:pathLst>
                <a:path w="706966" h="699910">
                  <a:moveTo>
                    <a:pt x="157235" y="0"/>
                  </a:moveTo>
                  <a:lnTo>
                    <a:pt x="549731" y="0"/>
                  </a:lnTo>
                  <a:cubicBezTo>
                    <a:pt x="636569" y="0"/>
                    <a:pt x="706966" y="70397"/>
                    <a:pt x="706966" y="157235"/>
                  </a:cubicBezTo>
                  <a:lnTo>
                    <a:pt x="706966" y="542675"/>
                  </a:lnTo>
                  <a:cubicBezTo>
                    <a:pt x="706966" y="629514"/>
                    <a:pt x="636569" y="699910"/>
                    <a:pt x="549731" y="699910"/>
                  </a:cubicBezTo>
                  <a:lnTo>
                    <a:pt x="157235" y="699910"/>
                  </a:lnTo>
                  <a:cubicBezTo>
                    <a:pt x="70397" y="699910"/>
                    <a:pt x="0" y="629514"/>
                    <a:pt x="0" y="542675"/>
                  </a:cubicBezTo>
                  <a:lnTo>
                    <a:pt x="0" y="157235"/>
                  </a:lnTo>
                  <a:cubicBezTo>
                    <a:pt x="0" y="70397"/>
                    <a:pt x="70397" y="0"/>
                    <a:pt x="157235" y="0"/>
                  </a:cubicBezTo>
                  <a:close/>
                </a:path>
              </a:pathLst>
            </a:custGeom>
            <a:solidFill>
              <a:srgbClr val="FFFFFF"/>
            </a:solidFill>
            <a:ln w="95250" cap="rnd">
              <a:gradFill>
                <a:gsLst>
                  <a:gs pos="0">
                    <a:srgbClr val="FF66C4">
                      <a:alpha val="100000"/>
                    </a:srgbClr>
                  </a:gs>
                  <a:gs pos="100000">
                    <a:srgbClr val="FFDE59">
                      <a:alpha val="100000"/>
                    </a:srgbClr>
                  </a:gs>
                </a:gsLst>
                <a:lin ang="0"/>
              </a:gradFill>
              <a:prstDash val="solid"/>
              <a:round/>
            </a:ln>
          </p:spPr>
          <p:txBody>
            <a:bodyPr/>
            <a:lstStyle/>
            <a:p>
              <a:endParaRPr lang="en-GB"/>
            </a:p>
          </p:txBody>
        </p:sp>
        <p:sp>
          <p:nvSpPr>
            <p:cNvPr id="8" name="TextBox 8"/>
            <p:cNvSpPr txBox="1"/>
            <p:nvPr/>
          </p:nvSpPr>
          <p:spPr>
            <a:xfrm>
              <a:off x="0" y="-85725"/>
              <a:ext cx="706966" cy="785635"/>
            </a:xfrm>
            <a:prstGeom prst="rect">
              <a:avLst/>
            </a:prstGeom>
          </p:spPr>
          <p:txBody>
            <a:bodyPr lIns="50800" tIns="50800" rIns="50800" bIns="50800" rtlCol="0" anchor="ctr"/>
            <a:lstStyle/>
            <a:p>
              <a:pPr algn="ctr">
                <a:lnSpc>
                  <a:spcPts val="3035"/>
                </a:lnSpc>
              </a:pPr>
              <a:r>
                <a:rPr lang="en-US" sz="2199" dirty="0">
                  <a:solidFill>
                    <a:srgbClr val="000000"/>
                  </a:solidFill>
                  <a:latin typeface="Arial"/>
                </a:rPr>
                <a:t>TRAIN MẠNG VỚI BỘ DỮ LIỆU NÀY</a:t>
              </a:r>
            </a:p>
          </p:txBody>
        </p:sp>
      </p:grpSp>
      <p:grpSp>
        <p:nvGrpSpPr>
          <p:cNvPr id="9" name="Group 9"/>
          <p:cNvGrpSpPr/>
          <p:nvPr/>
        </p:nvGrpSpPr>
        <p:grpSpPr>
          <a:xfrm>
            <a:off x="7413364" y="5143500"/>
            <a:ext cx="3334972" cy="2486070"/>
            <a:chOff x="0" y="0"/>
            <a:chExt cx="938904" cy="699910"/>
          </a:xfrm>
        </p:grpSpPr>
        <p:sp>
          <p:nvSpPr>
            <p:cNvPr id="10" name="Freeform 10"/>
            <p:cNvSpPr/>
            <p:nvPr/>
          </p:nvSpPr>
          <p:spPr>
            <a:xfrm>
              <a:off x="0" y="0"/>
              <a:ext cx="938904" cy="699910"/>
            </a:xfrm>
            <a:custGeom>
              <a:avLst/>
              <a:gdLst/>
              <a:ahLst/>
              <a:cxnLst/>
              <a:rect l="l" t="t" r="r" b="b"/>
              <a:pathLst>
                <a:path w="938904" h="699910">
                  <a:moveTo>
                    <a:pt x="118393" y="0"/>
                  </a:moveTo>
                  <a:lnTo>
                    <a:pt x="820511" y="0"/>
                  </a:lnTo>
                  <a:cubicBezTo>
                    <a:pt x="851911" y="0"/>
                    <a:pt x="882025" y="12474"/>
                    <a:pt x="904228" y="34677"/>
                  </a:cubicBezTo>
                  <a:cubicBezTo>
                    <a:pt x="926431" y="56880"/>
                    <a:pt x="938904" y="86993"/>
                    <a:pt x="938904" y="118393"/>
                  </a:cubicBezTo>
                  <a:lnTo>
                    <a:pt x="938904" y="581517"/>
                  </a:lnTo>
                  <a:cubicBezTo>
                    <a:pt x="938904" y="646904"/>
                    <a:pt x="885898" y="699910"/>
                    <a:pt x="820511" y="699910"/>
                  </a:cubicBezTo>
                  <a:lnTo>
                    <a:pt x="118393" y="699910"/>
                  </a:lnTo>
                  <a:cubicBezTo>
                    <a:pt x="86993" y="699910"/>
                    <a:pt x="56880" y="687437"/>
                    <a:pt x="34677" y="665234"/>
                  </a:cubicBezTo>
                  <a:cubicBezTo>
                    <a:pt x="12474" y="643031"/>
                    <a:pt x="0" y="612917"/>
                    <a:pt x="0" y="581517"/>
                  </a:cubicBezTo>
                  <a:lnTo>
                    <a:pt x="0" y="118393"/>
                  </a:lnTo>
                  <a:cubicBezTo>
                    <a:pt x="0" y="86993"/>
                    <a:pt x="12474" y="56880"/>
                    <a:pt x="34677" y="34677"/>
                  </a:cubicBezTo>
                  <a:cubicBezTo>
                    <a:pt x="56880" y="12474"/>
                    <a:pt x="86993" y="0"/>
                    <a:pt x="118393" y="0"/>
                  </a:cubicBezTo>
                  <a:close/>
                </a:path>
              </a:pathLst>
            </a:custGeom>
            <a:solidFill>
              <a:srgbClr val="FFFFFF"/>
            </a:solidFill>
            <a:ln w="95250" cap="rnd">
              <a:gradFill>
                <a:gsLst>
                  <a:gs pos="0">
                    <a:srgbClr val="FFDE59">
                      <a:alpha val="100000"/>
                    </a:srgbClr>
                  </a:gs>
                  <a:gs pos="100000">
                    <a:srgbClr val="FF914D">
                      <a:alpha val="100000"/>
                    </a:srgbClr>
                  </a:gs>
                </a:gsLst>
                <a:lin ang="0"/>
              </a:gradFill>
              <a:prstDash val="solid"/>
              <a:round/>
            </a:ln>
          </p:spPr>
          <p:txBody>
            <a:bodyPr/>
            <a:lstStyle/>
            <a:p>
              <a:endParaRPr lang="en-GB"/>
            </a:p>
          </p:txBody>
        </p:sp>
        <p:sp>
          <p:nvSpPr>
            <p:cNvPr id="11" name="TextBox 11"/>
            <p:cNvSpPr txBox="1"/>
            <p:nvPr/>
          </p:nvSpPr>
          <p:spPr>
            <a:xfrm>
              <a:off x="0" y="-85725"/>
              <a:ext cx="938904" cy="785635"/>
            </a:xfrm>
            <a:prstGeom prst="rect">
              <a:avLst/>
            </a:prstGeom>
          </p:spPr>
          <p:txBody>
            <a:bodyPr lIns="50800" tIns="50800" rIns="50800" bIns="50800" rtlCol="0" anchor="ctr"/>
            <a:lstStyle/>
            <a:p>
              <a:pPr algn="ctr">
                <a:lnSpc>
                  <a:spcPts val="3035"/>
                </a:lnSpc>
              </a:pPr>
              <a:r>
                <a:rPr lang="en-US" sz="2199" dirty="0">
                  <a:solidFill>
                    <a:srgbClr val="000000"/>
                  </a:solidFill>
                  <a:latin typeface="Arial"/>
                </a:rPr>
                <a:t>POLICY LOSS LÀ CROSS-ENTROPY</a:t>
              </a:r>
            </a:p>
            <a:p>
              <a:pPr algn="ctr">
                <a:lnSpc>
                  <a:spcPts val="3035"/>
                </a:lnSpc>
              </a:pPr>
              <a:r>
                <a:rPr lang="en-US" sz="2199" dirty="0">
                  <a:solidFill>
                    <a:srgbClr val="000000"/>
                  </a:solidFill>
                  <a:latin typeface="Arial"/>
                </a:rPr>
                <a:t>VALUE LOSS LÀ MEAN-SQUARED</a:t>
              </a:r>
            </a:p>
          </p:txBody>
        </p:sp>
      </p:grpSp>
      <p:grpSp>
        <p:nvGrpSpPr>
          <p:cNvPr id="12" name="Group 12"/>
          <p:cNvGrpSpPr/>
          <p:nvPr/>
        </p:nvGrpSpPr>
        <p:grpSpPr>
          <a:xfrm>
            <a:off x="11633744" y="5143500"/>
            <a:ext cx="2558340" cy="2486070"/>
            <a:chOff x="0" y="0"/>
            <a:chExt cx="720257" cy="699910"/>
          </a:xfrm>
        </p:grpSpPr>
        <p:sp>
          <p:nvSpPr>
            <p:cNvPr id="13" name="Freeform 13"/>
            <p:cNvSpPr/>
            <p:nvPr/>
          </p:nvSpPr>
          <p:spPr>
            <a:xfrm>
              <a:off x="0" y="0"/>
              <a:ext cx="720257" cy="699910"/>
            </a:xfrm>
            <a:custGeom>
              <a:avLst/>
              <a:gdLst/>
              <a:ahLst/>
              <a:cxnLst/>
              <a:rect l="l" t="t" r="r" b="b"/>
              <a:pathLst>
                <a:path w="720257" h="699910">
                  <a:moveTo>
                    <a:pt x="154334" y="0"/>
                  </a:moveTo>
                  <a:lnTo>
                    <a:pt x="565923" y="0"/>
                  </a:lnTo>
                  <a:cubicBezTo>
                    <a:pt x="651159" y="0"/>
                    <a:pt x="720257" y="69098"/>
                    <a:pt x="720257" y="154334"/>
                  </a:cubicBezTo>
                  <a:lnTo>
                    <a:pt x="720257" y="545577"/>
                  </a:lnTo>
                  <a:cubicBezTo>
                    <a:pt x="720257" y="630813"/>
                    <a:pt x="651159" y="699910"/>
                    <a:pt x="565923" y="699910"/>
                  </a:cubicBezTo>
                  <a:lnTo>
                    <a:pt x="154334" y="699910"/>
                  </a:lnTo>
                  <a:cubicBezTo>
                    <a:pt x="69098" y="699910"/>
                    <a:pt x="0" y="630813"/>
                    <a:pt x="0" y="545577"/>
                  </a:cubicBezTo>
                  <a:lnTo>
                    <a:pt x="0" y="154334"/>
                  </a:lnTo>
                  <a:cubicBezTo>
                    <a:pt x="0" y="69098"/>
                    <a:pt x="69098" y="0"/>
                    <a:pt x="154334" y="0"/>
                  </a:cubicBezTo>
                  <a:close/>
                </a:path>
              </a:pathLst>
            </a:custGeom>
            <a:solidFill>
              <a:srgbClr val="FFFFFF"/>
            </a:solidFill>
            <a:ln w="95250" cap="rnd">
              <a:gradFill>
                <a:gsLst>
                  <a:gs pos="0">
                    <a:srgbClr val="0CC0DF">
                      <a:alpha val="100000"/>
                    </a:srgbClr>
                  </a:gs>
                  <a:gs pos="100000">
                    <a:srgbClr val="FFDE59">
                      <a:alpha val="100000"/>
                    </a:srgbClr>
                  </a:gs>
                </a:gsLst>
                <a:lin ang="0"/>
              </a:gradFill>
              <a:prstDash val="solid"/>
              <a:round/>
            </a:ln>
          </p:spPr>
          <p:txBody>
            <a:bodyPr/>
            <a:lstStyle/>
            <a:p>
              <a:endParaRPr lang="en-GB"/>
            </a:p>
          </p:txBody>
        </p:sp>
        <p:sp>
          <p:nvSpPr>
            <p:cNvPr id="14" name="TextBox 14"/>
            <p:cNvSpPr txBox="1"/>
            <p:nvPr/>
          </p:nvSpPr>
          <p:spPr>
            <a:xfrm>
              <a:off x="0" y="-85725"/>
              <a:ext cx="720257" cy="785635"/>
            </a:xfrm>
            <a:prstGeom prst="rect">
              <a:avLst/>
            </a:prstGeom>
          </p:spPr>
          <p:txBody>
            <a:bodyPr lIns="50800" tIns="50800" rIns="50800" bIns="50800" rtlCol="0" anchor="ctr"/>
            <a:lstStyle/>
            <a:p>
              <a:pPr algn="ctr">
                <a:lnSpc>
                  <a:spcPts val="3036"/>
                </a:lnSpc>
              </a:pPr>
              <a:r>
                <a:rPr lang="en-US" sz="2200" dirty="0">
                  <a:solidFill>
                    <a:srgbClr val="000000"/>
                  </a:solidFill>
                  <a:latin typeface="Arial"/>
                </a:rPr>
                <a:t>TỐI ƯU SỬ DỤNG STOCHASTIC GRADIENT DESCENT </a:t>
              </a:r>
            </a:p>
          </p:txBody>
        </p:sp>
      </p:grpSp>
      <p:grpSp>
        <p:nvGrpSpPr>
          <p:cNvPr id="15" name="Group 15"/>
          <p:cNvGrpSpPr/>
          <p:nvPr/>
        </p:nvGrpSpPr>
        <p:grpSpPr>
          <a:xfrm>
            <a:off x="15027983" y="5143500"/>
            <a:ext cx="2633534" cy="2486070"/>
            <a:chOff x="0" y="0"/>
            <a:chExt cx="741426" cy="699910"/>
          </a:xfrm>
        </p:grpSpPr>
        <p:sp>
          <p:nvSpPr>
            <p:cNvPr id="16" name="Freeform 16"/>
            <p:cNvSpPr/>
            <p:nvPr/>
          </p:nvSpPr>
          <p:spPr>
            <a:xfrm>
              <a:off x="0" y="0"/>
              <a:ext cx="741426" cy="699910"/>
            </a:xfrm>
            <a:custGeom>
              <a:avLst/>
              <a:gdLst/>
              <a:ahLst/>
              <a:cxnLst/>
              <a:rect l="l" t="t" r="r" b="b"/>
              <a:pathLst>
                <a:path w="741426" h="699910">
                  <a:moveTo>
                    <a:pt x="149927" y="0"/>
                  </a:moveTo>
                  <a:lnTo>
                    <a:pt x="591499" y="0"/>
                  </a:lnTo>
                  <a:cubicBezTo>
                    <a:pt x="631262" y="0"/>
                    <a:pt x="669397" y="15796"/>
                    <a:pt x="697514" y="43913"/>
                  </a:cubicBezTo>
                  <a:cubicBezTo>
                    <a:pt x="725631" y="72029"/>
                    <a:pt x="741426" y="110164"/>
                    <a:pt x="741426" y="149927"/>
                  </a:cubicBezTo>
                  <a:lnTo>
                    <a:pt x="741426" y="549983"/>
                  </a:lnTo>
                  <a:cubicBezTo>
                    <a:pt x="741426" y="589747"/>
                    <a:pt x="725631" y="627881"/>
                    <a:pt x="697514" y="655998"/>
                  </a:cubicBezTo>
                  <a:cubicBezTo>
                    <a:pt x="669397" y="684115"/>
                    <a:pt x="631262" y="699910"/>
                    <a:pt x="591499" y="699910"/>
                  </a:cubicBezTo>
                  <a:lnTo>
                    <a:pt x="149927" y="699910"/>
                  </a:lnTo>
                  <a:cubicBezTo>
                    <a:pt x="110164" y="699910"/>
                    <a:pt x="72029" y="684115"/>
                    <a:pt x="43913" y="655998"/>
                  </a:cubicBezTo>
                  <a:cubicBezTo>
                    <a:pt x="15796" y="627881"/>
                    <a:pt x="0" y="589747"/>
                    <a:pt x="0" y="549983"/>
                  </a:cubicBezTo>
                  <a:lnTo>
                    <a:pt x="0" y="149927"/>
                  </a:lnTo>
                  <a:cubicBezTo>
                    <a:pt x="0" y="110164"/>
                    <a:pt x="15796" y="72029"/>
                    <a:pt x="43913" y="43913"/>
                  </a:cubicBezTo>
                  <a:cubicBezTo>
                    <a:pt x="72029" y="15796"/>
                    <a:pt x="110164" y="0"/>
                    <a:pt x="149927" y="0"/>
                  </a:cubicBezTo>
                  <a:close/>
                </a:path>
              </a:pathLst>
            </a:custGeom>
            <a:solidFill>
              <a:srgbClr val="FFFFFF"/>
            </a:solidFill>
            <a:ln w="95250" cap="rnd">
              <a:gradFill>
                <a:gsLst>
                  <a:gs pos="0">
                    <a:srgbClr val="0097B2">
                      <a:alpha val="100000"/>
                    </a:srgbClr>
                  </a:gs>
                  <a:gs pos="100000">
                    <a:srgbClr val="7ED957">
                      <a:alpha val="100000"/>
                    </a:srgbClr>
                  </a:gs>
                </a:gsLst>
                <a:lin ang="0"/>
              </a:gradFill>
              <a:prstDash val="solid"/>
              <a:round/>
            </a:ln>
          </p:spPr>
          <p:txBody>
            <a:bodyPr/>
            <a:lstStyle/>
            <a:p>
              <a:endParaRPr lang="en-GB"/>
            </a:p>
          </p:txBody>
        </p:sp>
        <p:sp>
          <p:nvSpPr>
            <p:cNvPr id="17" name="TextBox 17"/>
            <p:cNvSpPr txBox="1"/>
            <p:nvPr/>
          </p:nvSpPr>
          <p:spPr>
            <a:xfrm>
              <a:off x="0" y="-85725"/>
              <a:ext cx="741426" cy="785635"/>
            </a:xfrm>
            <a:prstGeom prst="rect">
              <a:avLst/>
            </a:prstGeom>
          </p:spPr>
          <p:txBody>
            <a:bodyPr lIns="50800" tIns="50800" rIns="50800" bIns="50800" rtlCol="0" anchor="ctr"/>
            <a:lstStyle/>
            <a:p>
              <a:pPr algn="ctr">
                <a:lnSpc>
                  <a:spcPts val="3035"/>
                </a:lnSpc>
              </a:pPr>
              <a:r>
                <a:rPr lang="en-US" sz="2199" dirty="0">
                  <a:solidFill>
                    <a:srgbClr val="000000"/>
                  </a:solidFill>
                  <a:latin typeface="Arial"/>
                </a:rPr>
                <a:t>ĐÁNH GIÁ SAU MỖI VÒNG LẶP</a:t>
              </a:r>
            </a:p>
          </p:txBody>
        </p:sp>
      </p:grpSp>
      <p:grpSp>
        <p:nvGrpSpPr>
          <p:cNvPr id="18" name="Group 18"/>
          <p:cNvGrpSpPr/>
          <p:nvPr/>
        </p:nvGrpSpPr>
        <p:grpSpPr>
          <a:xfrm>
            <a:off x="3240932" y="6103795"/>
            <a:ext cx="543562" cy="565479"/>
            <a:chOff x="0" y="0"/>
            <a:chExt cx="699910" cy="728133"/>
          </a:xfrm>
        </p:grpSpPr>
        <p:sp>
          <p:nvSpPr>
            <p:cNvPr id="19" name="Freeform 19"/>
            <p:cNvSpPr/>
            <p:nvPr/>
          </p:nvSpPr>
          <p:spPr>
            <a:xfrm>
              <a:off x="0" y="0"/>
              <a:ext cx="699910" cy="728133"/>
            </a:xfrm>
            <a:custGeom>
              <a:avLst/>
              <a:gdLst/>
              <a:ahLst/>
              <a:cxnLst/>
              <a:rect l="l" t="t" r="r" b="b"/>
              <a:pathLst>
                <a:path w="699910" h="728133">
                  <a:moveTo>
                    <a:pt x="699910" y="364066"/>
                  </a:moveTo>
                  <a:lnTo>
                    <a:pt x="293510" y="0"/>
                  </a:lnTo>
                  <a:lnTo>
                    <a:pt x="293510" y="203200"/>
                  </a:lnTo>
                  <a:lnTo>
                    <a:pt x="0" y="203200"/>
                  </a:lnTo>
                  <a:lnTo>
                    <a:pt x="0" y="524933"/>
                  </a:lnTo>
                  <a:lnTo>
                    <a:pt x="293510" y="524933"/>
                  </a:lnTo>
                  <a:lnTo>
                    <a:pt x="293510" y="728133"/>
                  </a:lnTo>
                  <a:lnTo>
                    <a:pt x="699910" y="364066"/>
                  </a:lnTo>
                  <a:close/>
                </a:path>
              </a:pathLst>
            </a:custGeom>
            <a:gradFill rotWithShape="1">
              <a:gsLst>
                <a:gs pos="0">
                  <a:srgbClr val="8C52FF">
                    <a:alpha val="100000"/>
                  </a:srgbClr>
                </a:gs>
                <a:gs pos="100000">
                  <a:srgbClr val="FF914D">
                    <a:alpha val="100000"/>
                  </a:srgbClr>
                </a:gs>
              </a:gsLst>
              <a:lin ang="0"/>
            </a:gradFill>
          </p:spPr>
          <p:txBody>
            <a:bodyPr/>
            <a:lstStyle/>
            <a:p>
              <a:endParaRPr lang="en-GB"/>
            </a:p>
          </p:txBody>
        </p:sp>
        <p:sp>
          <p:nvSpPr>
            <p:cNvPr id="20" name="TextBox 20"/>
            <p:cNvSpPr txBox="1"/>
            <p:nvPr/>
          </p:nvSpPr>
          <p:spPr>
            <a:xfrm>
              <a:off x="0" y="107950"/>
              <a:ext cx="598310" cy="416983"/>
            </a:xfrm>
            <a:prstGeom prst="rect">
              <a:avLst/>
            </a:prstGeom>
          </p:spPr>
          <p:txBody>
            <a:bodyPr lIns="50800" tIns="50800" rIns="50800" bIns="50800" rtlCol="0" anchor="ctr"/>
            <a:lstStyle/>
            <a:p>
              <a:pPr algn="ctr">
                <a:lnSpc>
                  <a:spcPts val="3449"/>
                </a:lnSpc>
              </a:pPr>
              <a:endParaRPr/>
            </a:p>
          </p:txBody>
        </p:sp>
      </p:grpSp>
      <p:sp>
        <p:nvSpPr>
          <p:cNvPr id="21" name="TextBox 21"/>
          <p:cNvSpPr txBox="1"/>
          <p:nvPr/>
        </p:nvSpPr>
        <p:spPr>
          <a:xfrm>
            <a:off x="6912531" y="695325"/>
            <a:ext cx="4721213"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XÂY DỰNG BÀI TOÁN</a:t>
            </a:r>
          </a:p>
        </p:txBody>
      </p:sp>
      <p:sp>
        <p:nvSpPr>
          <p:cNvPr id="22" name="TextBox 22"/>
          <p:cNvSpPr txBox="1"/>
          <p:nvPr/>
        </p:nvSpPr>
        <p:spPr>
          <a:xfrm>
            <a:off x="1476720" y="1782066"/>
            <a:ext cx="3528424" cy="561975"/>
          </a:xfrm>
          <a:prstGeom prst="rect">
            <a:avLst/>
          </a:prstGeom>
        </p:spPr>
        <p:txBody>
          <a:bodyPr lIns="0" tIns="0" rIns="0" bIns="0" rtlCol="0" anchor="t">
            <a:spAutoFit/>
          </a:bodyPr>
          <a:lstStyle/>
          <a:p>
            <a:pPr algn="ctr">
              <a:lnSpc>
                <a:spcPts val="3960"/>
              </a:lnSpc>
              <a:spcBef>
                <a:spcPct val="0"/>
              </a:spcBef>
            </a:pPr>
            <a:r>
              <a:rPr lang="en-US" sz="3300">
                <a:solidFill>
                  <a:srgbClr val="000000"/>
                </a:solidFill>
                <a:latin typeface="Arial Bold"/>
              </a:rPr>
              <a:t>Retrain network</a:t>
            </a:r>
          </a:p>
        </p:txBody>
      </p:sp>
      <p:sp>
        <p:nvSpPr>
          <p:cNvPr id="23" name="TextBox 23"/>
          <p:cNvSpPr txBox="1"/>
          <p:nvPr/>
        </p:nvSpPr>
        <p:spPr>
          <a:xfrm>
            <a:off x="5734015" y="2632440"/>
            <a:ext cx="8591588" cy="1552575"/>
          </a:xfrm>
          <a:prstGeom prst="rect">
            <a:avLst/>
          </a:prstGeom>
        </p:spPr>
        <p:txBody>
          <a:bodyPr lIns="0" tIns="0" rIns="0" bIns="0" rtlCol="0" anchor="t">
            <a:spAutoFit/>
          </a:bodyPr>
          <a:lstStyle/>
          <a:p>
            <a:pPr>
              <a:lnSpc>
                <a:spcPts val="3960"/>
              </a:lnSpc>
              <a:spcBef>
                <a:spcPct val="0"/>
              </a:spcBef>
            </a:pPr>
            <a:r>
              <a:rPr lang="en-US" sz="3300" dirty="0" err="1">
                <a:solidFill>
                  <a:srgbClr val="000000"/>
                </a:solidFill>
                <a:latin typeface="Arial"/>
              </a:rPr>
              <a:t>Dựa</a:t>
            </a:r>
            <a:r>
              <a:rPr lang="en-US" sz="3300" dirty="0">
                <a:solidFill>
                  <a:srgbClr val="000000"/>
                </a:solidFill>
                <a:latin typeface="Arial"/>
              </a:rPr>
              <a:t> </a:t>
            </a:r>
            <a:r>
              <a:rPr lang="en-US" sz="3300" dirty="0" err="1">
                <a:solidFill>
                  <a:srgbClr val="000000"/>
                </a:solidFill>
                <a:latin typeface="Arial"/>
              </a:rPr>
              <a:t>trên</a:t>
            </a:r>
            <a:r>
              <a:rPr lang="en-US" sz="3300" dirty="0">
                <a:solidFill>
                  <a:srgbClr val="000000"/>
                </a:solidFill>
                <a:latin typeface="Arial"/>
              </a:rPr>
              <a:t> </a:t>
            </a:r>
            <a:r>
              <a:rPr lang="en-US" sz="3300" dirty="0" err="1">
                <a:solidFill>
                  <a:srgbClr val="000000"/>
                </a:solidFill>
                <a:latin typeface="Arial"/>
              </a:rPr>
              <a:t>bộ</a:t>
            </a:r>
            <a:r>
              <a:rPr lang="en-US" sz="3300" dirty="0">
                <a:solidFill>
                  <a:srgbClr val="000000"/>
                </a:solidFill>
                <a:latin typeface="Arial"/>
              </a:rPr>
              <a:t> </a:t>
            </a:r>
            <a:r>
              <a:rPr lang="en-US" sz="3300" dirty="0" err="1">
                <a:solidFill>
                  <a:srgbClr val="000000"/>
                </a:solidFill>
                <a:latin typeface="Arial"/>
              </a:rPr>
              <a:t>dữ</a:t>
            </a:r>
            <a:r>
              <a:rPr lang="en-US" sz="3300" dirty="0">
                <a:solidFill>
                  <a:srgbClr val="000000"/>
                </a:solidFill>
                <a:latin typeface="Arial"/>
              </a:rPr>
              <a:t> </a:t>
            </a:r>
            <a:r>
              <a:rPr lang="en-US" sz="3300" dirty="0" err="1">
                <a:solidFill>
                  <a:srgbClr val="000000"/>
                </a:solidFill>
                <a:latin typeface="Arial"/>
              </a:rPr>
              <a:t>liệu</a:t>
            </a:r>
            <a:r>
              <a:rPr lang="en-US" sz="3300" dirty="0">
                <a:solidFill>
                  <a:srgbClr val="000000"/>
                </a:solidFill>
                <a:latin typeface="Arial"/>
              </a:rPr>
              <a:t> </a:t>
            </a:r>
            <a:r>
              <a:rPr lang="en-US" sz="3300" dirty="0" err="1">
                <a:solidFill>
                  <a:srgbClr val="000000"/>
                </a:solidFill>
                <a:latin typeface="Arial"/>
              </a:rPr>
              <a:t>đã</a:t>
            </a:r>
            <a:r>
              <a:rPr lang="en-US" sz="3300" dirty="0">
                <a:solidFill>
                  <a:srgbClr val="000000"/>
                </a:solidFill>
                <a:latin typeface="Arial"/>
              </a:rPr>
              <a:t> </a:t>
            </a:r>
            <a:r>
              <a:rPr lang="en-US" sz="3300" dirty="0" err="1">
                <a:solidFill>
                  <a:srgbClr val="000000"/>
                </a:solidFill>
                <a:latin typeface="Arial"/>
              </a:rPr>
              <a:t>thu</a:t>
            </a:r>
            <a:r>
              <a:rPr lang="en-US" sz="3300" dirty="0">
                <a:solidFill>
                  <a:srgbClr val="000000"/>
                </a:solidFill>
                <a:latin typeface="Arial"/>
              </a:rPr>
              <a:t> </a:t>
            </a:r>
            <a:r>
              <a:rPr lang="en-US" sz="3300" dirty="0" err="1">
                <a:solidFill>
                  <a:srgbClr val="000000"/>
                </a:solidFill>
                <a:latin typeface="Arial"/>
              </a:rPr>
              <a:t>thập</a:t>
            </a:r>
            <a:r>
              <a:rPr lang="en-US" sz="3300" dirty="0">
                <a:solidFill>
                  <a:srgbClr val="000000"/>
                </a:solidFill>
                <a:latin typeface="Arial"/>
              </a:rPr>
              <a:t> </a:t>
            </a:r>
            <a:r>
              <a:rPr lang="en-US" sz="3300" dirty="0" err="1">
                <a:solidFill>
                  <a:srgbClr val="000000"/>
                </a:solidFill>
                <a:latin typeface="Arial"/>
              </a:rPr>
              <a:t>từ</a:t>
            </a:r>
            <a:r>
              <a:rPr lang="en-US" sz="3300" dirty="0">
                <a:solidFill>
                  <a:srgbClr val="000000"/>
                </a:solidFill>
                <a:latin typeface="Arial"/>
              </a:rPr>
              <a:t> </a:t>
            </a:r>
            <a:r>
              <a:rPr lang="en-US" sz="3300" dirty="0" err="1">
                <a:solidFill>
                  <a:srgbClr val="000000"/>
                </a:solidFill>
                <a:latin typeface="Arial"/>
              </a:rPr>
              <a:t>quá</a:t>
            </a:r>
            <a:r>
              <a:rPr lang="en-US" sz="3300" dirty="0">
                <a:solidFill>
                  <a:srgbClr val="000000"/>
                </a:solidFill>
                <a:latin typeface="Arial"/>
              </a:rPr>
              <a:t> </a:t>
            </a:r>
            <a:r>
              <a:rPr lang="en-US" sz="3300" dirty="0" err="1">
                <a:solidFill>
                  <a:srgbClr val="000000"/>
                </a:solidFill>
                <a:latin typeface="Arial"/>
              </a:rPr>
              <a:t>trình</a:t>
            </a:r>
            <a:r>
              <a:rPr lang="en-US" sz="3300" dirty="0">
                <a:solidFill>
                  <a:srgbClr val="000000"/>
                </a:solidFill>
                <a:latin typeface="Arial"/>
              </a:rPr>
              <a:t> self-play, </a:t>
            </a:r>
            <a:r>
              <a:rPr lang="en-US" sz="3300" dirty="0" err="1">
                <a:solidFill>
                  <a:srgbClr val="000000"/>
                </a:solidFill>
                <a:latin typeface="Arial"/>
              </a:rPr>
              <a:t>thuật</a:t>
            </a:r>
            <a:r>
              <a:rPr lang="en-US" sz="3300" dirty="0">
                <a:solidFill>
                  <a:srgbClr val="000000"/>
                </a:solidFill>
                <a:latin typeface="Arial"/>
              </a:rPr>
              <a:t> </a:t>
            </a:r>
            <a:r>
              <a:rPr lang="en-US" sz="3300" dirty="0" err="1">
                <a:solidFill>
                  <a:srgbClr val="000000"/>
                </a:solidFill>
                <a:latin typeface="Arial"/>
              </a:rPr>
              <a:t>toán</a:t>
            </a:r>
            <a:r>
              <a:rPr lang="en-US" sz="3300" dirty="0">
                <a:solidFill>
                  <a:srgbClr val="000000"/>
                </a:solidFill>
                <a:latin typeface="Arial"/>
              </a:rPr>
              <a:t> </a:t>
            </a:r>
            <a:r>
              <a:rPr lang="en-US" sz="3300" dirty="0" err="1">
                <a:solidFill>
                  <a:srgbClr val="000000"/>
                </a:solidFill>
                <a:latin typeface="Arial"/>
              </a:rPr>
              <a:t>thực</a:t>
            </a:r>
            <a:r>
              <a:rPr lang="en-US" sz="3300" dirty="0">
                <a:solidFill>
                  <a:srgbClr val="000000"/>
                </a:solidFill>
                <a:latin typeface="Arial"/>
              </a:rPr>
              <a:t> </a:t>
            </a:r>
            <a:r>
              <a:rPr lang="en-US" sz="3300" dirty="0" err="1">
                <a:solidFill>
                  <a:srgbClr val="000000"/>
                </a:solidFill>
                <a:latin typeface="Arial"/>
              </a:rPr>
              <a:t>hiện</a:t>
            </a:r>
            <a:r>
              <a:rPr lang="en-US" sz="3300" dirty="0">
                <a:solidFill>
                  <a:srgbClr val="000000"/>
                </a:solidFill>
                <a:latin typeface="Arial"/>
              </a:rPr>
              <a:t> train </a:t>
            </a:r>
            <a:r>
              <a:rPr lang="en-US" sz="3300" dirty="0" err="1">
                <a:solidFill>
                  <a:srgbClr val="000000"/>
                </a:solidFill>
                <a:latin typeface="Arial"/>
              </a:rPr>
              <a:t>lại</a:t>
            </a:r>
            <a:r>
              <a:rPr lang="en-US" sz="3300" dirty="0">
                <a:solidFill>
                  <a:srgbClr val="000000"/>
                </a:solidFill>
                <a:latin typeface="Arial"/>
              </a:rPr>
              <a:t> </a:t>
            </a:r>
            <a:r>
              <a:rPr lang="en-US" sz="3300" dirty="0" err="1">
                <a:solidFill>
                  <a:srgbClr val="000000"/>
                </a:solidFill>
                <a:latin typeface="Arial"/>
              </a:rPr>
              <a:t>mạng</a:t>
            </a:r>
            <a:r>
              <a:rPr lang="en-US" sz="3300" dirty="0">
                <a:solidFill>
                  <a:srgbClr val="000000"/>
                </a:solidFill>
                <a:latin typeface="Arial"/>
              </a:rPr>
              <a:t> neuron </a:t>
            </a:r>
            <a:r>
              <a:rPr lang="en-US" sz="3300" dirty="0" err="1">
                <a:solidFill>
                  <a:srgbClr val="000000"/>
                </a:solidFill>
                <a:latin typeface="Arial"/>
              </a:rPr>
              <a:t>và</a:t>
            </a:r>
            <a:r>
              <a:rPr lang="en-US" sz="3300" dirty="0">
                <a:solidFill>
                  <a:srgbClr val="000000"/>
                </a:solidFill>
                <a:latin typeface="Arial"/>
              </a:rPr>
              <a:t> </a:t>
            </a:r>
            <a:r>
              <a:rPr lang="en-US" sz="3300" dirty="0" err="1">
                <a:solidFill>
                  <a:srgbClr val="000000"/>
                </a:solidFill>
                <a:latin typeface="Arial"/>
              </a:rPr>
              <a:t>tối</a:t>
            </a:r>
            <a:r>
              <a:rPr lang="en-US" sz="3300" dirty="0">
                <a:solidFill>
                  <a:srgbClr val="000000"/>
                </a:solidFill>
                <a:latin typeface="Arial"/>
              </a:rPr>
              <a:t> </a:t>
            </a:r>
            <a:r>
              <a:rPr lang="en-US" sz="3300" dirty="0" err="1">
                <a:solidFill>
                  <a:srgbClr val="000000"/>
                </a:solidFill>
                <a:latin typeface="Arial"/>
              </a:rPr>
              <a:t>ưu</a:t>
            </a:r>
            <a:r>
              <a:rPr lang="en-US" sz="3300" dirty="0">
                <a:solidFill>
                  <a:srgbClr val="000000"/>
                </a:solidFill>
                <a:latin typeface="Arial"/>
              </a:rPr>
              <a:t> </a:t>
            </a:r>
            <a:r>
              <a:rPr lang="en-US" sz="3300" dirty="0" err="1">
                <a:solidFill>
                  <a:srgbClr val="000000"/>
                </a:solidFill>
                <a:latin typeface="Arial"/>
              </a:rPr>
              <a:t>trọng</a:t>
            </a:r>
            <a:r>
              <a:rPr lang="en-US" sz="3300" dirty="0">
                <a:solidFill>
                  <a:srgbClr val="000000"/>
                </a:solidFill>
                <a:latin typeface="Arial"/>
              </a:rPr>
              <a:t> </a:t>
            </a:r>
            <a:r>
              <a:rPr lang="en-US" sz="3300" dirty="0" err="1">
                <a:solidFill>
                  <a:srgbClr val="000000"/>
                </a:solidFill>
                <a:latin typeface="Arial"/>
              </a:rPr>
              <a:t>số</a:t>
            </a:r>
            <a:r>
              <a:rPr lang="en-US" sz="3300" dirty="0">
                <a:solidFill>
                  <a:srgbClr val="000000"/>
                </a:solidFill>
                <a:latin typeface="Arial"/>
              </a:rPr>
              <a:t> </a:t>
            </a:r>
            <a:r>
              <a:rPr lang="en-US" sz="3300" dirty="0" err="1">
                <a:solidFill>
                  <a:srgbClr val="000000"/>
                </a:solidFill>
                <a:latin typeface="Arial"/>
              </a:rPr>
              <a:t>mạng</a:t>
            </a:r>
            <a:r>
              <a:rPr lang="en-US" sz="3300" dirty="0">
                <a:solidFill>
                  <a:srgbClr val="000000"/>
                </a:solidFill>
                <a:latin typeface="Arial"/>
              </a:rPr>
              <a:t>.</a:t>
            </a:r>
          </a:p>
        </p:txBody>
      </p:sp>
      <p:grpSp>
        <p:nvGrpSpPr>
          <p:cNvPr id="24" name="Group 24"/>
          <p:cNvGrpSpPr/>
          <p:nvPr/>
        </p:nvGrpSpPr>
        <p:grpSpPr>
          <a:xfrm>
            <a:off x="6755503" y="6103795"/>
            <a:ext cx="543562" cy="565479"/>
            <a:chOff x="0" y="0"/>
            <a:chExt cx="699910" cy="728133"/>
          </a:xfrm>
        </p:grpSpPr>
        <p:sp>
          <p:nvSpPr>
            <p:cNvPr id="25" name="Freeform 25"/>
            <p:cNvSpPr/>
            <p:nvPr/>
          </p:nvSpPr>
          <p:spPr>
            <a:xfrm>
              <a:off x="0" y="0"/>
              <a:ext cx="699910" cy="728133"/>
            </a:xfrm>
            <a:custGeom>
              <a:avLst/>
              <a:gdLst/>
              <a:ahLst/>
              <a:cxnLst/>
              <a:rect l="l" t="t" r="r" b="b"/>
              <a:pathLst>
                <a:path w="699910" h="728133">
                  <a:moveTo>
                    <a:pt x="699910" y="364066"/>
                  </a:moveTo>
                  <a:lnTo>
                    <a:pt x="293510" y="0"/>
                  </a:lnTo>
                  <a:lnTo>
                    <a:pt x="293510" y="203200"/>
                  </a:lnTo>
                  <a:lnTo>
                    <a:pt x="0" y="203200"/>
                  </a:lnTo>
                  <a:lnTo>
                    <a:pt x="0" y="524933"/>
                  </a:lnTo>
                  <a:lnTo>
                    <a:pt x="293510" y="524933"/>
                  </a:lnTo>
                  <a:lnTo>
                    <a:pt x="293510" y="728133"/>
                  </a:lnTo>
                  <a:lnTo>
                    <a:pt x="699910" y="364066"/>
                  </a:lnTo>
                  <a:close/>
                </a:path>
              </a:pathLst>
            </a:custGeom>
            <a:gradFill rotWithShape="1">
              <a:gsLst>
                <a:gs pos="0">
                  <a:srgbClr val="FF66C4">
                    <a:alpha val="100000"/>
                  </a:srgbClr>
                </a:gs>
                <a:gs pos="100000">
                  <a:srgbClr val="FFDE59">
                    <a:alpha val="100000"/>
                  </a:srgbClr>
                </a:gs>
              </a:gsLst>
              <a:lin ang="0"/>
            </a:gradFill>
          </p:spPr>
          <p:txBody>
            <a:bodyPr/>
            <a:lstStyle/>
            <a:p>
              <a:endParaRPr lang="en-GB"/>
            </a:p>
          </p:txBody>
        </p:sp>
        <p:sp>
          <p:nvSpPr>
            <p:cNvPr id="26" name="TextBox 26"/>
            <p:cNvSpPr txBox="1"/>
            <p:nvPr/>
          </p:nvSpPr>
          <p:spPr>
            <a:xfrm>
              <a:off x="0" y="107950"/>
              <a:ext cx="598310" cy="416983"/>
            </a:xfrm>
            <a:prstGeom prst="rect">
              <a:avLst/>
            </a:prstGeom>
          </p:spPr>
          <p:txBody>
            <a:bodyPr lIns="50800" tIns="50800" rIns="50800" bIns="50800" rtlCol="0" anchor="ctr"/>
            <a:lstStyle/>
            <a:p>
              <a:pPr algn="ctr">
                <a:lnSpc>
                  <a:spcPts val="3449"/>
                </a:lnSpc>
              </a:pPr>
              <a:endParaRPr/>
            </a:p>
          </p:txBody>
        </p:sp>
      </p:grpSp>
      <p:grpSp>
        <p:nvGrpSpPr>
          <p:cNvPr id="27" name="Group 27"/>
          <p:cNvGrpSpPr/>
          <p:nvPr/>
        </p:nvGrpSpPr>
        <p:grpSpPr>
          <a:xfrm>
            <a:off x="10919260" y="6103795"/>
            <a:ext cx="543562" cy="565479"/>
            <a:chOff x="0" y="0"/>
            <a:chExt cx="699910" cy="728133"/>
          </a:xfrm>
        </p:grpSpPr>
        <p:sp>
          <p:nvSpPr>
            <p:cNvPr id="28" name="Freeform 28"/>
            <p:cNvSpPr/>
            <p:nvPr/>
          </p:nvSpPr>
          <p:spPr>
            <a:xfrm>
              <a:off x="0" y="0"/>
              <a:ext cx="699910" cy="728133"/>
            </a:xfrm>
            <a:custGeom>
              <a:avLst/>
              <a:gdLst/>
              <a:ahLst/>
              <a:cxnLst/>
              <a:rect l="l" t="t" r="r" b="b"/>
              <a:pathLst>
                <a:path w="699910" h="728133">
                  <a:moveTo>
                    <a:pt x="699910" y="364066"/>
                  </a:moveTo>
                  <a:lnTo>
                    <a:pt x="293510" y="0"/>
                  </a:lnTo>
                  <a:lnTo>
                    <a:pt x="293510" y="203200"/>
                  </a:lnTo>
                  <a:lnTo>
                    <a:pt x="0" y="203200"/>
                  </a:lnTo>
                  <a:lnTo>
                    <a:pt x="0" y="524933"/>
                  </a:lnTo>
                  <a:lnTo>
                    <a:pt x="293510" y="524933"/>
                  </a:lnTo>
                  <a:lnTo>
                    <a:pt x="293510" y="728133"/>
                  </a:lnTo>
                  <a:lnTo>
                    <a:pt x="699910" y="364066"/>
                  </a:lnTo>
                  <a:close/>
                </a:path>
              </a:pathLst>
            </a:custGeom>
            <a:gradFill rotWithShape="1">
              <a:gsLst>
                <a:gs pos="0">
                  <a:srgbClr val="FFDE59">
                    <a:alpha val="100000"/>
                  </a:srgbClr>
                </a:gs>
                <a:gs pos="100000">
                  <a:srgbClr val="FF914D">
                    <a:alpha val="100000"/>
                  </a:srgbClr>
                </a:gs>
              </a:gsLst>
              <a:lin ang="0"/>
            </a:gradFill>
          </p:spPr>
          <p:txBody>
            <a:bodyPr/>
            <a:lstStyle/>
            <a:p>
              <a:endParaRPr lang="en-GB"/>
            </a:p>
          </p:txBody>
        </p:sp>
        <p:sp>
          <p:nvSpPr>
            <p:cNvPr id="29" name="TextBox 29"/>
            <p:cNvSpPr txBox="1"/>
            <p:nvPr/>
          </p:nvSpPr>
          <p:spPr>
            <a:xfrm>
              <a:off x="0" y="107950"/>
              <a:ext cx="598310" cy="416983"/>
            </a:xfrm>
            <a:prstGeom prst="rect">
              <a:avLst/>
            </a:prstGeom>
          </p:spPr>
          <p:txBody>
            <a:bodyPr lIns="50800" tIns="50800" rIns="50800" bIns="50800" rtlCol="0" anchor="ctr"/>
            <a:lstStyle/>
            <a:p>
              <a:pPr algn="ctr">
                <a:lnSpc>
                  <a:spcPts val="3449"/>
                </a:lnSpc>
              </a:pPr>
              <a:endParaRPr/>
            </a:p>
          </p:txBody>
        </p:sp>
      </p:grpSp>
      <p:grpSp>
        <p:nvGrpSpPr>
          <p:cNvPr id="30" name="Group 30"/>
          <p:cNvGrpSpPr/>
          <p:nvPr/>
        </p:nvGrpSpPr>
        <p:grpSpPr>
          <a:xfrm>
            <a:off x="14338253" y="6103795"/>
            <a:ext cx="543562" cy="565479"/>
            <a:chOff x="0" y="0"/>
            <a:chExt cx="699910" cy="728133"/>
          </a:xfrm>
        </p:grpSpPr>
        <p:sp>
          <p:nvSpPr>
            <p:cNvPr id="31" name="Freeform 31"/>
            <p:cNvSpPr/>
            <p:nvPr/>
          </p:nvSpPr>
          <p:spPr>
            <a:xfrm>
              <a:off x="0" y="0"/>
              <a:ext cx="699910" cy="728133"/>
            </a:xfrm>
            <a:custGeom>
              <a:avLst/>
              <a:gdLst/>
              <a:ahLst/>
              <a:cxnLst/>
              <a:rect l="l" t="t" r="r" b="b"/>
              <a:pathLst>
                <a:path w="699910" h="728133">
                  <a:moveTo>
                    <a:pt x="699910" y="364066"/>
                  </a:moveTo>
                  <a:lnTo>
                    <a:pt x="293510" y="0"/>
                  </a:lnTo>
                  <a:lnTo>
                    <a:pt x="293510" y="203200"/>
                  </a:lnTo>
                  <a:lnTo>
                    <a:pt x="0" y="203200"/>
                  </a:lnTo>
                  <a:lnTo>
                    <a:pt x="0" y="524933"/>
                  </a:lnTo>
                  <a:lnTo>
                    <a:pt x="293510" y="524933"/>
                  </a:lnTo>
                  <a:lnTo>
                    <a:pt x="293510" y="728133"/>
                  </a:lnTo>
                  <a:lnTo>
                    <a:pt x="699910" y="364066"/>
                  </a:lnTo>
                  <a:close/>
                </a:path>
              </a:pathLst>
            </a:custGeom>
            <a:gradFill rotWithShape="1">
              <a:gsLst>
                <a:gs pos="0">
                  <a:srgbClr val="0CC0DF">
                    <a:alpha val="100000"/>
                  </a:srgbClr>
                </a:gs>
                <a:gs pos="100000">
                  <a:srgbClr val="FFDE59">
                    <a:alpha val="100000"/>
                  </a:srgbClr>
                </a:gs>
              </a:gsLst>
              <a:lin ang="0"/>
            </a:gradFill>
          </p:spPr>
          <p:txBody>
            <a:bodyPr/>
            <a:lstStyle/>
            <a:p>
              <a:endParaRPr lang="en-GB"/>
            </a:p>
          </p:txBody>
        </p:sp>
        <p:sp>
          <p:nvSpPr>
            <p:cNvPr id="32" name="TextBox 32"/>
            <p:cNvSpPr txBox="1"/>
            <p:nvPr/>
          </p:nvSpPr>
          <p:spPr>
            <a:xfrm>
              <a:off x="0" y="107950"/>
              <a:ext cx="598310" cy="416983"/>
            </a:xfrm>
            <a:prstGeom prst="rect">
              <a:avLst/>
            </a:prstGeom>
          </p:spPr>
          <p:txBody>
            <a:bodyPr lIns="50800" tIns="50800" rIns="50800" bIns="50800" rtlCol="0" anchor="ctr"/>
            <a:lstStyle/>
            <a:p>
              <a:pPr algn="ctr">
                <a:lnSpc>
                  <a:spcPts val="3449"/>
                </a:lnSpc>
              </a:pPr>
              <a:endParaRPr/>
            </a:p>
          </p:txBody>
        </p:sp>
      </p:grpSp>
      <p:sp>
        <p:nvSpPr>
          <p:cNvPr id="33" name="AutoShape 33"/>
          <p:cNvSpPr/>
          <p:nvPr/>
        </p:nvSpPr>
        <p:spPr>
          <a:xfrm flipH="1" flipV="1">
            <a:off x="1844457" y="7629570"/>
            <a:ext cx="0" cy="1253681"/>
          </a:xfrm>
          <a:prstGeom prst="line">
            <a:avLst/>
          </a:prstGeom>
          <a:ln w="38100" cap="flat">
            <a:solidFill>
              <a:srgbClr val="000000"/>
            </a:solidFill>
            <a:prstDash val="solid"/>
            <a:headEnd type="none" w="sm" len="sm"/>
            <a:tailEnd type="arrow" w="med" len="sm"/>
          </a:ln>
        </p:spPr>
        <p:txBody>
          <a:bodyPr/>
          <a:lstStyle/>
          <a:p>
            <a:endParaRPr lang="en-GB"/>
          </a:p>
        </p:txBody>
      </p:sp>
      <p:sp>
        <p:nvSpPr>
          <p:cNvPr id="34" name="AutoShape 34"/>
          <p:cNvSpPr/>
          <p:nvPr/>
        </p:nvSpPr>
        <p:spPr>
          <a:xfrm>
            <a:off x="1844457" y="8883251"/>
            <a:ext cx="14500293" cy="0"/>
          </a:xfrm>
          <a:prstGeom prst="line">
            <a:avLst/>
          </a:prstGeom>
          <a:ln w="38100" cap="flat">
            <a:solidFill>
              <a:srgbClr val="000000"/>
            </a:solidFill>
            <a:prstDash val="solid"/>
            <a:headEnd type="none" w="sm" len="sm"/>
            <a:tailEnd type="none" w="sm" len="sm"/>
          </a:ln>
        </p:spPr>
        <p:txBody>
          <a:bodyPr/>
          <a:lstStyle/>
          <a:p>
            <a:endParaRPr lang="en-GB"/>
          </a:p>
        </p:txBody>
      </p:sp>
      <p:sp>
        <p:nvSpPr>
          <p:cNvPr id="35" name="AutoShape 35"/>
          <p:cNvSpPr/>
          <p:nvPr/>
        </p:nvSpPr>
        <p:spPr>
          <a:xfrm>
            <a:off x="16344750" y="7629570"/>
            <a:ext cx="0" cy="1253681"/>
          </a:xfrm>
          <a:prstGeom prst="line">
            <a:avLst/>
          </a:prstGeom>
          <a:ln w="38100" cap="flat">
            <a:solidFill>
              <a:srgbClr val="000000"/>
            </a:solidFill>
            <a:prstDash val="solid"/>
            <a:headEnd type="none" w="sm" len="sm"/>
            <a:tailEnd type="none" w="sm" len="sm"/>
          </a:ln>
        </p:spPr>
        <p:txBody>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98656" y="-50062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5420991" y="3304358"/>
            <a:ext cx="7446018" cy="5686050"/>
          </a:xfrm>
          <a:custGeom>
            <a:avLst/>
            <a:gdLst/>
            <a:ahLst/>
            <a:cxnLst/>
            <a:rect l="l" t="t" r="r" b="b"/>
            <a:pathLst>
              <a:path w="7446018" h="5686050">
                <a:moveTo>
                  <a:pt x="0" y="0"/>
                </a:moveTo>
                <a:lnTo>
                  <a:pt x="7446018" y="0"/>
                </a:lnTo>
                <a:lnTo>
                  <a:pt x="7446018" y="5686050"/>
                </a:lnTo>
                <a:lnTo>
                  <a:pt x="0" y="56860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7708047" y="695325"/>
            <a:ext cx="3036153" cy="6540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THUẬT TOÁN </a:t>
            </a:r>
          </a:p>
        </p:txBody>
      </p:sp>
      <p:sp>
        <p:nvSpPr>
          <p:cNvPr id="5" name="TextBox 5"/>
          <p:cNvSpPr txBox="1"/>
          <p:nvPr/>
        </p:nvSpPr>
        <p:spPr>
          <a:xfrm>
            <a:off x="6172363" y="1556776"/>
            <a:ext cx="6694646" cy="6540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MONTE CARLO TREE SEARCH</a:t>
            </a:r>
          </a:p>
        </p:txBody>
      </p:sp>
      <p:sp>
        <p:nvSpPr>
          <p:cNvPr id="6" name="TextBox 6"/>
          <p:cNvSpPr txBox="1"/>
          <p:nvPr/>
        </p:nvSpPr>
        <p:spPr>
          <a:xfrm>
            <a:off x="6440773" y="4158483"/>
            <a:ext cx="5406455" cy="4029075"/>
          </a:xfrm>
          <a:prstGeom prst="rect">
            <a:avLst/>
          </a:prstGeom>
        </p:spPr>
        <p:txBody>
          <a:bodyPr lIns="0" tIns="0" rIns="0" bIns="0" rtlCol="0" anchor="t">
            <a:spAutoFit/>
          </a:bodyPr>
          <a:lstStyle/>
          <a:p>
            <a:pPr algn="ctr">
              <a:lnSpc>
                <a:spcPts val="3960"/>
              </a:lnSpc>
              <a:spcBef>
                <a:spcPct val="0"/>
              </a:spcBef>
            </a:pPr>
            <a:r>
              <a:rPr lang="en-US" sz="3300">
                <a:solidFill>
                  <a:srgbClr val="000000"/>
                </a:solidFill>
                <a:latin typeface="Arial"/>
              </a:rPr>
              <a:t>Monte Carlo Tree Search (MCTS) là một thuật toán tìm kiếm cây quyết định thường được sử dụng trong các trò chơi hai người, như cờ vây, cờ caro, và cờ tướng, để tìm nước đi tốt nhất cho một người chơi.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98656" y="-50062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2257246" y="4591573"/>
            <a:ext cx="5993496" cy="2583866"/>
          </a:xfrm>
          <a:custGeom>
            <a:avLst/>
            <a:gdLst/>
            <a:ahLst/>
            <a:cxnLst/>
            <a:rect l="l" t="t" r="r" b="b"/>
            <a:pathLst>
              <a:path w="5993496" h="2583866">
                <a:moveTo>
                  <a:pt x="0" y="0"/>
                </a:moveTo>
                <a:lnTo>
                  <a:pt x="5993496" y="0"/>
                </a:lnTo>
                <a:lnTo>
                  <a:pt x="5993496" y="2583865"/>
                </a:lnTo>
                <a:lnTo>
                  <a:pt x="0" y="2583865"/>
                </a:lnTo>
                <a:lnTo>
                  <a:pt x="0" y="0"/>
                </a:lnTo>
                <a:close/>
              </a:path>
            </a:pathLst>
          </a:custGeom>
          <a:blipFill>
            <a:blip r:embed="rId4"/>
            <a:stretch>
              <a:fillRect l="-4039" r="-2795"/>
            </a:stretch>
          </a:blipFill>
        </p:spPr>
        <p:txBody>
          <a:bodyPr/>
          <a:lstStyle/>
          <a:p>
            <a:endParaRPr lang="en-GB"/>
          </a:p>
        </p:txBody>
      </p:sp>
      <p:sp>
        <p:nvSpPr>
          <p:cNvPr id="4" name="TextBox 4"/>
          <p:cNvSpPr txBox="1"/>
          <p:nvPr/>
        </p:nvSpPr>
        <p:spPr>
          <a:xfrm>
            <a:off x="7625923" y="699526"/>
            <a:ext cx="3036153" cy="6540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THUẬT TOÁN </a:t>
            </a:r>
          </a:p>
        </p:txBody>
      </p:sp>
      <p:sp>
        <p:nvSpPr>
          <p:cNvPr id="5" name="TextBox 5"/>
          <p:cNvSpPr txBox="1"/>
          <p:nvPr/>
        </p:nvSpPr>
        <p:spPr>
          <a:xfrm>
            <a:off x="6030754" y="1547251"/>
            <a:ext cx="6618446" cy="657225"/>
          </a:xfrm>
          <a:prstGeom prst="rect">
            <a:avLst/>
          </a:prstGeom>
        </p:spPr>
        <p:txBody>
          <a:bodyPr wrap="square" lIns="0" tIns="0" rIns="0" bIns="0" rtlCol="0" anchor="t">
            <a:spAutoFit/>
          </a:bodyPr>
          <a:lstStyle/>
          <a:p>
            <a:pPr algn="ctr">
              <a:lnSpc>
                <a:spcPts val="5126"/>
              </a:lnSpc>
              <a:spcBef>
                <a:spcPct val="0"/>
              </a:spcBef>
            </a:pPr>
            <a:r>
              <a:rPr lang="en-US" sz="4271" b="1" dirty="0">
                <a:solidFill>
                  <a:srgbClr val="000000"/>
                </a:solidFill>
                <a:latin typeface="Oswald Bold Italics"/>
              </a:rPr>
              <a:t>MONTE CARLO TREE SEARCH</a:t>
            </a:r>
          </a:p>
        </p:txBody>
      </p:sp>
      <p:sp>
        <p:nvSpPr>
          <p:cNvPr id="6" name="TextBox 6"/>
          <p:cNvSpPr txBox="1"/>
          <p:nvPr/>
        </p:nvSpPr>
        <p:spPr>
          <a:xfrm>
            <a:off x="1532033" y="3052201"/>
            <a:ext cx="5559862" cy="561975"/>
          </a:xfrm>
          <a:prstGeom prst="rect">
            <a:avLst/>
          </a:prstGeom>
        </p:spPr>
        <p:txBody>
          <a:bodyPr lIns="0" tIns="0" rIns="0" bIns="0" rtlCol="0" anchor="t">
            <a:spAutoFit/>
          </a:bodyPr>
          <a:lstStyle/>
          <a:p>
            <a:pPr algn="ctr">
              <a:lnSpc>
                <a:spcPts val="3960"/>
              </a:lnSpc>
              <a:spcBef>
                <a:spcPct val="0"/>
              </a:spcBef>
            </a:pPr>
            <a:r>
              <a:rPr lang="en-US" sz="3300">
                <a:solidFill>
                  <a:srgbClr val="000000"/>
                </a:solidFill>
                <a:latin typeface="Arial"/>
              </a:rPr>
              <a:t>Các bước thực hiện (4 bước) </a:t>
            </a:r>
          </a:p>
        </p:txBody>
      </p:sp>
      <p:sp>
        <p:nvSpPr>
          <p:cNvPr id="7" name="TextBox 7"/>
          <p:cNvSpPr txBox="1"/>
          <p:nvPr/>
        </p:nvSpPr>
        <p:spPr>
          <a:xfrm>
            <a:off x="1330305" y="3797531"/>
            <a:ext cx="10926941" cy="1057275"/>
          </a:xfrm>
          <a:prstGeom prst="rect">
            <a:avLst/>
          </a:prstGeom>
        </p:spPr>
        <p:txBody>
          <a:bodyPr lIns="0" tIns="0" rIns="0" bIns="0" rtlCol="0" anchor="t">
            <a:spAutoFit/>
          </a:bodyPr>
          <a:lstStyle/>
          <a:p>
            <a:pPr>
              <a:lnSpc>
                <a:spcPts val="3960"/>
              </a:lnSpc>
              <a:spcBef>
                <a:spcPct val="0"/>
              </a:spcBef>
            </a:pPr>
            <a:r>
              <a:rPr lang="en-US" sz="3300">
                <a:solidFill>
                  <a:srgbClr val="000000"/>
                </a:solidFill>
                <a:latin typeface="Arial Bold"/>
              </a:rPr>
              <a:t>Selection:</a:t>
            </a:r>
            <a:r>
              <a:rPr lang="en-US" sz="3300">
                <a:solidFill>
                  <a:srgbClr val="000000"/>
                </a:solidFill>
                <a:latin typeface="Arial"/>
              </a:rPr>
              <a:t> Từ node gốc, chọn đường đi tiềm năng nhất (dựa trên một vài statistics) cho đến khi gặp node lá.</a:t>
            </a:r>
          </a:p>
        </p:txBody>
      </p:sp>
      <p:sp>
        <p:nvSpPr>
          <p:cNvPr id="8" name="TextBox 8"/>
          <p:cNvSpPr txBox="1"/>
          <p:nvPr/>
        </p:nvSpPr>
        <p:spPr>
          <a:xfrm>
            <a:off x="1330305" y="5321531"/>
            <a:ext cx="10926941" cy="561975"/>
          </a:xfrm>
          <a:prstGeom prst="rect">
            <a:avLst/>
          </a:prstGeom>
        </p:spPr>
        <p:txBody>
          <a:bodyPr lIns="0" tIns="0" rIns="0" bIns="0" rtlCol="0" anchor="t">
            <a:spAutoFit/>
          </a:bodyPr>
          <a:lstStyle/>
          <a:p>
            <a:pPr>
              <a:lnSpc>
                <a:spcPts val="3960"/>
              </a:lnSpc>
              <a:spcBef>
                <a:spcPct val="0"/>
              </a:spcBef>
            </a:pPr>
            <a:r>
              <a:rPr lang="en-US" sz="3300">
                <a:solidFill>
                  <a:srgbClr val="000000"/>
                </a:solidFill>
                <a:latin typeface="Arial Bold"/>
              </a:rPr>
              <a:t>Expansion:</a:t>
            </a:r>
            <a:r>
              <a:rPr lang="en-US" sz="3300">
                <a:solidFill>
                  <a:srgbClr val="000000"/>
                </a:solidFill>
                <a:latin typeface="Arial"/>
              </a:rPr>
              <a:t> Tạo một node lá từ nốt hiện tại</a:t>
            </a:r>
          </a:p>
        </p:txBody>
      </p:sp>
      <p:sp>
        <p:nvSpPr>
          <p:cNvPr id="9" name="TextBox 9"/>
          <p:cNvSpPr txBox="1"/>
          <p:nvPr/>
        </p:nvSpPr>
        <p:spPr>
          <a:xfrm>
            <a:off x="1330305" y="6350231"/>
            <a:ext cx="10926941" cy="561975"/>
          </a:xfrm>
          <a:prstGeom prst="rect">
            <a:avLst/>
          </a:prstGeom>
        </p:spPr>
        <p:txBody>
          <a:bodyPr lIns="0" tIns="0" rIns="0" bIns="0" rtlCol="0" anchor="t">
            <a:spAutoFit/>
          </a:bodyPr>
          <a:lstStyle/>
          <a:p>
            <a:pPr>
              <a:lnSpc>
                <a:spcPts val="3960"/>
              </a:lnSpc>
              <a:spcBef>
                <a:spcPct val="0"/>
              </a:spcBef>
            </a:pPr>
            <a:r>
              <a:rPr lang="en-US" sz="3300">
                <a:solidFill>
                  <a:srgbClr val="000000"/>
                </a:solidFill>
                <a:latin typeface="Arial Bold"/>
              </a:rPr>
              <a:t>Simulation: </a:t>
            </a:r>
            <a:r>
              <a:rPr lang="en-US" sz="3300">
                <a:solidFill>
                  <a:srgbClr val="000000"/>
                </a:solidFill>
                <a:latin typeface="Arial"/>
              </a:rPr>
              <a:t>Mở rộng đến khi game kết thúc</a:t>
            </a:r>
          </a:p>
        </p:txBody>
      </p:sp>
      <p:sp>
        <p:nvSpPr>
          <p:cNvPr id="10" name="TextBox 10"/>
          <p:cNvSpPr txBox="1"/>
          <p:nvPr/>
        </p:nvSpPr>
        <p:spPr>
          <a:xfrm>
            <a:off x="1330305" y="7378931"/>
            <a:ext cx="10926941" cy="1552575"/>
          </a:xfrm>
          <a:prstGeom prst="rect">
            <a:avLst/>
          </a:prstGeom>
        </p:spPr>
        <p:txBody>
          <a:bodyPr lIns="0" tIns="0" rIns="0" bIns="0" rtlCol="0" anchor="t">
            <a:spAutoFit/>
          </a:bodyPr>
          <a:lstStyle/>
          <a:p>
            <a:pPr>
              <a:lnSpc>
                <a:spcPts val="3960"/>
              </a:lnSpc>
              <a:spcBef>
                <a:spcPct val="0"/>
              </a:spcBef>
            </a:pPr>
            <a:r>
              <a:rPr lang="en-US" sz="3300">
                <a:solidFill>
                  <a:srgbClr val="000000"/>
                </a:solidFill>
                <a:latin typeface="Arial Bold"/>
              </a:rPr>
              <a:t>Backup (back propagation): </a:t>
            </a:r>
            <a:r>
              <a:rPr lang="en-US" sz="3300">
                <a:solidFill>
                  <a:srgbClr val="000000"/>
                </a:solidFill>
                <a:latin typeface="Arial"/>
              </a:rPr>
              <a:t>Lưu lại đường đi này và update statistics của các cạnh trên path đã chọn theo hướng từ dưới lên trên (từ node lá đến node gốc).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1352</Words>
  <Application>Microsoft Office PowerPoint</Application>
  <PresentationFormat>Custom</PresentationFormat>
  <Paragraphs>103</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 Bold</vt:lpstr>
      <vt:lpstr>Oswald Bold</vt:lpstr>
      <vt:lpstr>Oswald Bold Italics</vt:lpstr>
      <vt:lpstr>Times New Roman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Các thuật toán thích nghi</dc:title>
  <cp:lastModifiedBy>20020664 Phạm Trung Hiếu</cp:lastModifiedBy>
  <cp:revision>1</cp:revision>
  <dcterms:created xsi:type="dcterms:W3CDTF">2006-08-16T00:00:00Z</dcterms:created>
  <dcterms:modified xsi:type="dcterms:W3CDTF">2023-12-25T08:22:58Z</dcterms:modified>
  <dc:identifier>DAF12SC79Pg</dc:identifier>
</cp:coreProperties>
</file>